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66" r:id="rId4"/>
    <p:sldMasterId id="2147483668" r:id="rId5"/>
  </p:sldMasterIdLst>
  <p:notesMasterIdLst>
    <p:notesMasterId r:id="rId7"/>
  </p:notesMasterIdLst>
  <p:sldIdLst>
    <p:sldId id="399" r:id="rId6"/>
    <p:sldId id="371" r:id="rId8"/>
    <p:sldId id="400" r:id="rId9"/>
    <p:sldId id="484" r:id="rId10"/>
    <p:sldId id="482" r:id="rId11"/>
    <p:sldId id="369" r:id="rId12"/>
    <p:sldId id="502" r:id="rId13"/>
    <p:sldId id="546" r:id="rId14"/>
    <p:sldId id="547" r:id="rId15"/>
    <p:sldId id="496" r:id="rId16"/>
    <p:sldId id="548" r:id="rId17"/>
    <p:sldId id="498" r:id="rId18"/>
    <p:sldId id="509" r:id="rId19"/>
    <p:sldId id="497" r:id="rId20"/>
    <p:sldId id="505" r:id="rId21"/>
    <p:sldId id="504" r:id="rId22"/>
    <p:sldId id="499" r:id="rId23"/>
    <p:sldId id="506" r:id="rId24"/>
    <p:sldId id="507" r:id="rId25"/>
    <p:sldId id="257" r:id="rId26"/>
    <p:sldId id="486" r:id="rId27"/>
    <p:sldId id="550" r:id="rId28"/>
    <p:sldId id="551" r:id="rId29"/>
    <p:sldId id="552" r:id="rId30"/>
    <p:sldId id="477" r:id="rId31"/>
    <p:sldId id="510" r:id="rId32"/>
    <p:sldId id="512" r:id="rId33"/>
    <p:sldId id="513" r:id="rId34"/>
    <p:sldId id="514" r:id="rId35"/>
    <p:sldId id="516" r:id="rId36"/>
    <p:sldId id="517" r:id="rId37"/>
    <p:sldId id="519" r:id="rId38"/>
    <p:sldId id="521" r:id="rId39"/>
    <p:sldId id="523" r:id="rId40"/>
    <p:sldId id="527" r:id="rId41"/>
    <p:sldId id="528" r:id="rId42"/>
    <p:sldId id="530" r:id="rId43"/>
    <p:sldId id="531" r:id="rId44"/>
    <p:sldId id="533" r:id="rId45"/>
    <p:sldId id="535" r:id="rId46"/>
    <p:sldId id="537" r:id="rId47"/>
    <p:sldId id="539" r:id="rId48"/>
    <p:sldId id="540" r:id="rId49"/>
    <p:sldId id="542" r:id="rId50"/>
    <p:sldId id="544" r:id="rId51"/>
    <p:sldId id="478" r:id="rId52"/>
    <p:sldId id="553" r:id="rId53"/>
    <p:sldId id="479" r:id="rId54"/>
    <p:sldId id="554" r:id="rId55"/>
    <p:sldId id="480" r:id="rId56"/>
    <p:sldId id="555" r:id="rId57"/>
    <p:sldId id="389" r:id="rId58"/>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6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266429"/>
    <a:srgbClr val="61975D"/>
    <a:srgbClr val="A4CE3A"/>
    <a:srgbClr val="FFFFFF"/>
    <a:srgbClr val="068358"/>
    <a:srgbClr val="2E66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306" autoAdjust="0"/>
  </p:normalViewPr>
  <p:slideViewPr>
    <p:cSldViewPr snapToGrid="0" showGuides="1">
      <p:cViewPr varScale="1">
        <p:scale>
          <a:sx n="67" d="100"/>
          <a:sy n="67" d="100"/>
        </p:scale>
        <p:origin x="780" y="39"/>
      </p:cViewPr>
      <p:guideLst>
        <p:guide orient="horz" pos="186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5" Type="http://schemas.openxmlformats.org/officeDocument/2006/relationships/tags" Target="tags/tag4.xml"/><Relationship Id="rId64" Type="http://schemas.openxmlformats.org/officeDocument/2006/relationships/customXml" Target="../customXml/item3.xml"/><Relationship Id="rId63" Type="http://schemas.openxmlformats.org/officeDocument/2006/relationships/customXml" Target="../customXml/item2.xml"/><Relationship Id="rId62" Type="http://schemas.openxmlformats.org/officeDocument/2006/relationships/customXml" Target="../customXml/item1.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1.xml"/><Relationship Id="rId59" Type="http://schemas.openxmlformats.org/officeDocument/2006/relationships/presProps" Target="presProps.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1B875-46DC-4B85-BBC7-F74E03DC31C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328BF-F094-4E0E-B1B3-CAEEA0A869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RefGPT</a:t>
            </a:r>
            <a:r>
              <a:rPr lang="en-US" altLang="zh-CN" dirty="0"/>
              <a:t> </a:t>
            </a:r>
            <a:r>
              <a:rPr lang="zh-CN" altLang="en-US" dirty="0"/>
              <a:t>中的参考文献可以是一段未经提炼的纯文本，也可以是特定领域中高质量的可靠文档，其可信度决定了生成对话真实性的上限。为了便于生成符合基本要求的多轮对话，</a:t>
            </a:r>
            <a:r>
              <a:rPr lang="en-US" altLang="zh-CN" dirty="0" err="1"/>
              <a:t>ReferGPT</a:t>
            </a:r>
            <a:r>
              <a:rPr lang="zh-CN" altLang="en-US" dirty="0"/>
              <a:t>中设计了一套基本提示：</a:t>
            </a:r>
            <a:r>
              <a:rPr lang="en-US" altLang="zh-CN" dirty="0"/>
              <a:t>1. </a:t>
            </a:r>
            <a:r>
              <a:rPr lang="zh-CN" altLang="en-US" dirty="0"/>
              <a:t>提示 </a:t>
            </a:r>
            <a:r>
              <a:rPr lang="en-US" altLang="zh-CN" dirty="0"/>
              <a:t>LLM </a:t>
            </a:r>
            <a:r>
              <a:rPr lang="zh-CN" altLang="en-US" dirty="0"/>
              <a:t>根据所提供的参考文献生成多轮对话。</a:t>
            </a:r>
            <a:r>
              <a:rPr lang="en-US" altLang="zh-CN" dirty="0"/>
              <a:t>2.. </a:t>
            </a:r>
            <a:r>
              <a:rPr lang="zh-CN" altLang="en-US" dirty="0"/>
              <a:t>指定生成对话所需的语言。参考文献的语言最好与要生成的对话一致。</a:t>
            </a:r>
            <a:r>
              <a:rPr lang="en-US" altLang="zh-CN" dirty="0"/>
              <a:t>3. </a:t>
            </a:r>
            <a:r>
              <a:rPr lang="zh-CN" altLang="en-US" dirty="0"/>
              <a:t>指示 </a:t>
            </a:r>
            <a:r>
              <a:rPr lang="en-US" altLang="zh-CN" dirty="0"/>
              <a:t>LLM </a:t>
            </a:r>
            <a:r>
              <a:rPr lang="zh-CN" altLang="en-US" dirty="0"/>
              <a:t>拒绝不合理的用户请求，如非法或不恰当的指令，同时提供适当的建议以阻止此类行为。这一提示有助于生成在一定程度上符合人类偏好的对话。</a:t>
            </a:r>
            <a:r>
              <a:rPr lang="en-US" altLang="zh-CN" dirty="0"/>
              <a:t>4. </a:t>
            </a:r>
            <a:r>
              <a:rPr lang="zh-CN" altLang="en-US" dirty="0"/>
              <a:t>提供了编写 “系统 ”角色提示的选项</a:t>
            </a:r>
            <a:r>
              <a:rPr lang="en-US" altLang="zh-CN" dirty="0"/>
              <a:t>,</a:t>
            </a:r>
            <a:r>
              <a:rPr lang="zh-CN" altLang="en-US" dirty="0"/>
              <a:t>这种功能使用户可以在对话中使用 “系统 ”角色提示，以精确控制他们的回复。</a:t>
            </a:r>
            <a:r>
              <a:rPr lang="en-US" altLang="zh-CN" dirty="0" err="1"/>
              <a:t>RefGPT</a:t>
            </a:r>
            <a:r>
              <a:rPr lang="en-US" altLang="zh-CN" dirty="0"/>
              <a:t> </a:t>
            </a:r>
            <a:r>
              <a:rPr lang="zh-CN" altLang="en-US" dirty="0"/>
              <a:t>并不是无节制地生成对话，而是利用对话设置将参考信息转换为特定的对话格式，并定制每个语篇，如图中间所示。在对话设置中，我们首先指定任务描述，告诉 </a:t>
            </a:r>
            <a:r>
              <a:rPr lang="en-US" altLang="zh-CN" dirty="0"/>
              <a:t>LLM </a:t>
            </a:r>
            <a:r>
              <a:rPr lang="zh-CN" altLang="en-US" dirty="0"/>
              <a:t>如何使用参考文献。然后，我们再定制对话的结构、风格和内容，这可以统称为本地定制。（</a:t>
            </a:r>
            <a:r>
              <a:rPr lang="en-US" altLang="zh-CN" dirty="0"/>
              <a:t>1</a:t>
            </a:r>
            <a:r>
              <a:rPr lang="zh-CN" altLang="en-US" dirty="0"/>
              <a:t>）我们首先要定义与参考文献的使用有关的对话生成任务，因为它依赖于我们旨在启动对话的参考文献的特定方面。例如，一段给定的程序代码可以引出多个场景（任务），如解释、创建或调试。（</a:t>
            </a:r>
            <a:r>
              <a:rPr lang="en-US" altLang="zh-CN" dirty="0"/>
              <a:t>2</a:t>
            </a:r>
            <a:r>
              <a:rPr lang="zh-CN" altLang="en-US" dirty="0"/>
              <a:t>）如果想生成 </a:t>
            </a:r>
            <a:r>
              <a:rPr lang="en-US" altLang="zh-CN" dirty="0"/>
              <a:t>n </a:t>
            </a:r>
            <a:r>
              <a:rPr lang="zh-CN" altLang="en-US" dirty="0"/>
              <a:t>轮对话时，需要明确给出 </a:t>
            </a:r>
            <a:r>
              <a:rPr lang="en-US" altLang="zh-CN" dirty="0"/>
              <a:t>n </a:t>
            </a:r>
            <a:r>
              <a:rPr lang="zh-CN" altLang="en-US" dirty="0"/>
              <a:t>对</a:t>
            </a:r>
            <a:r>
              <a:rPr lang="en-US" altLang="zh-CN" dirty="0"/>
              <a:t>&lt;</a:t>
            </a:r>
            <a:r>
              <a:rPr lang="zh-CN" altLang="en-US" dirty="0"/>
              <a:t>用户</a:t>
            </a:r>
            <a:r>
              <a:rPr lang="en-US" altLang="zh-CN" dirty="0"/>
              <a:t>&gt;</a:t>
            </a:r>
            <a:r>
              <a:rPr lang="zh-CN" altLang="en-US" dirty="0"/>
              <a:t>和</a:t>
            </a:r>
            <a:r>
              <a:rPr lang="en-US" altLang="zh-CN" dirty="0"/>
              <a:t>&lt;</a:t>
            </a:r>
            <a:r>
              <a:rPr lang="zh-CN" altLang="en-US" dirty="0"/>
              <a:t>助手</a:t>
            </a:r>
            <a:r>
              <a:rPr lang="en-US" altLang="zh-CN" dirty="0"/>
              <a:t>&gt;</a:t>
            </a:r>
            <a:r>
              <a:rPr lang="zh-CN" altLang="en-US" dirty="0"/>
              <a:t>对话对，让 </a:t>
            </a:r>
            <a:r>
              <a:rPr lang="en-US" altLang="zh-CN" dirty="0"/>
              <a:t>LLM </a:t>
            </a:r>
            <a:r>
              <a:rPr lang="zh-CN" altLang="en-US" dirty="0"/>
              <a:t>遵循输出格式。另外还添加了数字标记来表示对话的第 </a:t>
            </a:r>
            <a:r>
              <a:rPr lang="en-US" altLang="zh-CN" dirty="0" err="1"/>
              <a:t>i</a:t>
            </a:r>
            <a:r>
              <a:rPr lang="en-US" altLang="zh-CN" dirty="0"/>
              <a:t> </a:t>
            </a:r>
            <a:r>
              <a:rPr lang="zh-CN" altLang="en-US" dirty="0"/>
              <a:t>轮，如 </a:t>
            </a:r>
            <a:r>
              <a:rPr lang="en-US" altLang="zh-CN" dirty="0"/>
              <a:t>&lt; </a:t>
            </a:r>
            <a:r>
              <a:rPr lang="zh-CN" altLang="en-US" dirty="0"/>
              <a:t>用户 </a:t>
            </a:r>
            <a:r>
              <a:rPr lang="en-US" altLang="zh-CN" dirty="0" err="1"/>
              <a:t>i</a:t>
            </a:r>
            <a:r>
              <a:rPr lang="en-US" altLang="zh-CN" dirty="0"/>
              <a:t>&gt; </a:t>
            </a:r>
            <a:r>
              <a:rPr lang="zh-CN" altLang="en-US" dirty="0"/>
              <a:t>和 </a:t>
            </a:r>
            <a:r>
              <a:rPr lang="en-US" altLang="zh-CN" dirty="0"/>
              <a:t>&lt; </a:t>
            </a:r>
            <a:r>
              <a:rPr lang="zh-CN" altLang="en-US" dirty="0"/>
              <a:t>助手 </a:t>
            </a:r>
            <a:r>
              <a:rPr lang="en-US" altLang="zh-CN" dirty="0" err="1"/>
              <a:t>i</a:t>
            </a:r>
            <a:r>
              <a:rPr lang="en-US" altLang="zh-CN" dirty="0"/>
              <a:t>&gt;</a:t>
            </a:r>
            <a:r>
              <a:rPr lang="zh-CN" altLang="en-US" dirty="0"/>
              <a:t>，这样 </a:t>
            </a:r>
            <a:r>
              <a:rPr lang="en-US" altLang="zh-CN" dirty="0"/>
              <a:t>LLM </a:t>
            </a:r>
            <a:r>
              <a:rPr lang="zh-CN" altLang="en-US" dirty="0"/>
              <a:t>就能更好地识别当前生成轮次的进度。对话模板：将本地自定义设置汇总到对话模板中，以便将参考信息转移到对话中。为了实现多样性，对对话中的每个语篇都进行了不同的本地定制设置采样，如图 </a:t>
            </a:r>
            <a:r>
              <a:rPr lang="en-US" altLang="zh-CN" dirty="0"/>
              <a:t>1 </a:t>
            </a:r>
            <a:r>
              <a:rPr lang="zh-CN" altLang="en-US" dirty="0"/>
              <a:t>最右侧所示。</a:t>
            </a:r>
            <a:r>
              <a:rPr lang="en-US" altLang="zh-CN" dirty="0"/>
              <a:t>1. </a:t>
            </a:r>
            <a:r>
              <a:rPr lang="zh-CN" altLang="en-US" dirty="0"/>
              <a:t>对于对话结构，通过加权采样来设置回合数。将从高斯分布中抽取用户和助手在每句话中的字数。</a:t>
            </a:r>
            <a:r>
              <a:rPr lang="en-US" altLang="zh-CN" dirty="0"/>
              <a:t>2. </a:t>
            </a:r>
            <a:r>
              <a:rPr lang="zh-CN" altLang="en-US" dirty="0"/>
              <a:t>对于对话风格，构建一个对话风格库，以对风格设置进行抽样。</a:t>
            </a:r>
            <a:r>
              <a:rPr lang="en-US" altLang="zh-CN" dirty="0"/>
              <a:t>3.  </a:t>
            </a:r>
            <a:r>
              <a:rPr lang="zh-CN" altLang="en-US" dirty="0"/>
              <a:t>对于对话内容，根据任务（事实知识、代码等）构建一个内容库，以对内容设置进行采样。</a:t>
            </a:r>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此处也可以使用</a:t>
            </a:r>
            <a:r>
              <a:rPr lang="en-US" altLang="zh-CN" dirty="0" err="1"/>
              <a:t>llamafactory</a:t>
            </a:r>
            <a:r>
              <a:rPr lang="en-US" altLang="zh-CN" dirty="0"/>
              <a:t>-cli </a:t>
            </a:r>
            <a:r>
              <a:rPr lang="en-US" altLang="zh-CN" dirty="0" err="1"/>
              <a:t>webui</a:t>
            </a:r>
            <a:r>
              <a:rPr lang="zh-CN" altLang="en-US" dirty="0"/>
              <a:t>命令启动</a:t>
            </a:r>
            <a:r>
              <a:rPr lang="en-US" altLang="zh-CN" dirty="0"/>
              <a:t>web UI</a:t>
            </a:r>
            <a:r>
              <a:rPr lang="zh-CN" altLang="en-US" dirty="0"/>
              <a:t>服务，直接在可视化网页上进行微调训练。但该服务目前只支持单卡训练，此处不展开介绍，</a:t>
            </a:r>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Calibri" panose="020F0502020204030204"/>
              </a:rPr>
              <a:t>通常来说，这些</a:t>
            </a:r>
            <a:r>
              <a:rPr lang="en-US" altLang="zh-CN" dirty="0">
                <a:latin typeface="Calibri" panose="020F0502020204030204"/>
              </a:rPr>
              <a:t>NLP</a:t>
            </a:r>
            <a:r>
              <a:rPr lang="zh-CN" altLang="en-US" dirty="0">
                <a:latin typeface="Calibri" panose="020F0502020204030204"/>
              </a:rPr>
              <a:t>数据集都包括输入和输出两个主要部分。例如，在中英翻译任务中，输入是“大语言模型已经成为机器学习的一个重要研究方向”，而相应的输出则是“</a:t>
            </a:r>
            <a:r>
              <a:rPr lang="en-US" altLang="zh-CN" dirty="0">
                <a:latin typeface="Calibri" panose="020F0502020204030204"/>
              </a:rPr>
              <a:t>Large language models have become one important research direction for machine learning”</a:t>
            </a:r>
            <a:r>
              <a:rPr lang="zh-CN" altLang="en-US" dirty="0">
                <a:latin typeface="Calibri" panose="020F0502020204030204"/>
              </a:rPr>
              <a:t>。</a:t>
            </a:r>
            <a:endParaRPr lang="en-US" altLang="zh-CN" dirty="0">
              <a:latin typeface="Calibri" panose="020F0502020204030204"/>
            </a:endParaRPr>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3328BF-F094-4E0E-B1B3-CAEEA0A869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1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1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image" Target="../media/image10.png"/><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18.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aseline="0">
                <a:latin typeface="Times New Roman" panose="02020603050405020304" pitchFamily="18" charset="0"/>
                <a:ea typeface="宋体" panose="02010600030101010101" pitchFamily="2" charset="-122"/>
              </a:defRPr>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grpSp>
        <p:nvGrpSpPr>
          <p:cNvPr id="7" name="组合 6"/>
          <p:cNvGrpSpPr/>
          <p:nvPr/>
        </p:nvGrpSpPr>
        <p:grpSpPr>
          <a:xfrm>
            <a:off x="7943851" y="-4642"/>
            <a:ext cx="4248149" cy="569302"/>
            <a:chOff x="7943851" y="-13351"/>
            <a:chExt cx="4248149" cy="569302"/>
          </a:xfrm>
        </p:grpSpPr>
        <p:sp>
          <p:nvSpPr>
            <p:cNvPr id="8" name="矩形 7"/>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节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1360" y="4132979"/>
            <a:ext cx="5120640" cy="2322576"/>
          </a:xfrm>
          <a:prstGeom prst="rect">
            <a:avLst/>
          </a:prstGeom>
        </p:spPr>
      </p:pic>
      <p:cxnSp>
        <p:nvCxnSpPr>
          <p:cNvPr id="5" name="直接连接符 4"/>
          <p:cNvCxnSpPr/>
          <p:nvPr/>
        </p:nvCxnSpPr>
        <p:spPr>
          <a:xfrm>
            <a:off x="336884" y="385011"/>
            <a:ext cx="11614484" cy="1604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36884" y="6326805"/>
            <a:ext cx="11614484" cy="16042"/>
          </a:xfrm>
          <a:prstGeom prst="line">
            <a:avLst/>
          </a:prstGeom>
          <a:ln w="28575">
            <a:solidFill>
              <a:srgbClr val="3C6EAA"/>
            </a:solidFill>
          </a:ln>
        </p:spPr>
        <p:style>
          <a:lnRef idx="1">
            <a:schemeClr val="accent1"/>
          </a:lnRef>
          <a:fillRef idx="0">
            <a:schemeClr val="accent1"/>
          </a:fillRef>
          <a:effectRef idx="0">
            <a:schemeClr val="accent1"/>
          </a:effectRef>
          <a:fontRef idx="minor">
            <a:schemeClr val="tx1"/>
          </a:fontRef>
        </p:style>
      </p:cxnSp>
      <p:grpSp>
        <p:nvGrpSpPr>
          <p:cNvPr id="7" name="组合 6"/>
          <p:cNvGrpSpPr>
            <a:grpSpLocks noChangeAspect="1"/>
          </p:cNvGrpSpPr>
          <p:nvPr/>
        </p:nvGrpSpPr>
        <p:grpSpPr>
          <a:xfrm>
            <a:off x="465221" y="461210"/>
            <a:ext cx="7502109" cy="3800519"/>
            <a:chOff x="465221" y="352926"/>
            <a:chExt cx="11293642" cy="5721285"/>
          </a:xfrm>
        </p:grpSpPr>
        <p:sp>
          <p:nvSpPr>
            <p:cNvPr id="8" name="矩形 7"/>
            <p:cNvSpPr>
              <a:spLocks noChangeAspect="1"/>
            </p:cNvSpPr>
            <p:nvPr/>
          </p:nvSpPr>
          <p:spPr>
            <a:xfrm>
              <a:off x="465221" y="352926"/>
              <a:ext cx="11293642" cy="4732422"/>
            </a:xfrm>
            <a:prstGeom prst="rect">
              <a:avLst/>
            </a:prstGeom>
            <a:solidFill>
              <a:srgbClr val="7C23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8005010" y="5085348"/>
              <a:ext cx="3753853" cy="988863"/>
            </a:xfrm>
            <a:prstGeom prst="rtTriangle">
              <a:avLst/>
            </a:prstGeom>
            <a:solidFill>
              <a:srgbClr val="481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p:cNvSpPr>
            <a:spLocks noGrp="1"/>
          </p:cNvSpPr>
          <p:nvPr>
            <p:ph sz="quarter" idx="10"/>
          </p:nvPr>
        </p:nvSpPr>
        <p:spPr>
          <a:xfrm>
            <a:off x="1295111" y="1283386"/>
            <a:ext cx="6097255" cy="1371600"/>
          </a:xfrm>
          <a:prstGeom prst="rect">
            <a:avLst/>
          </a:prstGeom>
        </p:spPr>
        <p:txBody>
          <a:bodyPr/>
          <a:lstStyle>
            <a:lvl1pPr>
              <a:defRPr sz="3200">
                <a:solidFill>
                  <a:schemeClr val="bg1"/>
                </a:solidFill>
              </a:defRPr>
            </a:lvl1pPr>
            <a:lvl2pPr>
              <a:buNone/>
              <a:defRPr/>
            </a:lvl2pPr>
            <a:lvl3pPr>
              <a:buNone/>
              <a:defRPr/>
            </a:lvl3pPr>
            <a:lvl4pPr>
              <a:buNone/>
              <a:defRPr/>
            </a:lvl4pPr>
            <a:lvl5pPr>
              <a:buNone/>
              <a:defRPr/>
            </a:lvl5pPr>
          </a:lstStyle>
          <a:p>
            <a:pPr lvl="0"/>
            <a:r>
              <a:rPr lang="zh-CN" altLang="en-US"/>
              <a:t>单击此处编辑母版文本样式</a:t>
            </a:r>
            <a:endParaRPr lang="zh-CN" altLang="en-US"/>
          </a:p>
          <a:p>
            <a:pPr lvl="1"/>
            <a:r>
              <a:rPr lang="zh-CN" altLang="en-US"/>
              <a:t>二级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3191608"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6523" y="157808"/>
            <a:ext cx="3145478" cy="98519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7041172"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10" name="组合 9"/>
          <p:cNvGrpSpPr/>
          <p:nvPr/>
        </p:nvGrpSpPr>
        <p:grpSpPr>
          <a:xfrm>
            <a:off x="7848600" y="350194"/>
            <a:ext cx="4343400" cy="591873"/>
            <a:chOff x="7943851" y="-13351"/>
            <a:chExt cx="4248149" cy="569302"/>
          </a:xfrm>
        </p:grpSpPr>
        <p:sp>
          <p:nvSpPr>
            <p:cNvPr id="12" name="矩形 11"/>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7" y="198077"/>
            <a:ext cx="7006689" cy="944929"/>
          </a:xfrm>
        </p:spPr>
        <p:txBody>
          <a:bodyPr/>
          <a:lstStyle>
            <a:lvl1pPr>
              <a:defRPr b="1" baseline="0">
                <a:latin typeface="Times New Roman" panose="02020603050405020304" pitchFamily="18" charset="0"/>
                <a:ea typeface="宋体" panose="02010600030101010101"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baseline="0">
                <a:latin typeface="Times New Roman" panose="02020603050405020304" pitchFamily="18" charset="0"/>
                <a:ea typeface="宋体" panose="02010600030101010101" pitchFamily="2" charset="-122"/>
              </a:defRPr>
            </a:lvl1pPr>
            <a:lvl2pPr marL="457200" indent="0">
              <a:buNone/>
              <a:defRPr baseline="0">
                <a:latin typeface="Times New Roman" panose="02020603050405020304" pitchFamily="18" charset="0"/>
                <a:ea typeface="宋体" panose="02010600030101010101" pitchFamily="2" charset="-122"/>
              </a:defRPr>
            </a:lvl2pPr>
            <a:lvl3pPr marL="914400" indent="0">
              <a:buNone/>
              <a:defRPr baseline="0">
                <a:latin typeface="Times New Roman" panose="02020603050405020304" pitchFamily="18" charset="0"/>
                <a:ea typeface="宋体" panose="02010600030101010101" pitchFamily="2" charset="-122"/>
              </a:defRPr>
            </a:lvl3pPr>
            <a:lvl4pPr marL="1371600" indent="0">
              <a:buNone/>
              <a:defRPr baseline="0">
                <a:latin typeface="Times New Roman" panose="02020603050405020304" pitchFamily="18" charset="0"/>
                <a:ea typeface="宋体" panose="02010600030101010101" pitchFamily="2" charset="-122"/>
              </a:defRPr>
            </a:lvl4pPr>
            <a:lvl5pPr marL="1828800" indent="0">
              <a:buNone/>
              <a:defRPr baseline="0">
                <a:latin typeface="Times New Roman" panose="02020603050405020304" pitchFamily="18" charset="0"/>
                <a:ea typeface="宋体" panose="02010600030101010101" pitchFamily="2"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grpSp>
        <p:nvGrpSpPr>
          <p:cNvPr id="12" name="组合 11"/>
          <p:cNvGrpSpPr/>
          <p:nvPr/>
        </p:nvGrpSpPr>
        <p:grpSpPr>
          <a:xfrm>
            <a:off x="7943851" y="350195"/>
            <a:ext cx="4248149" cy="569302"/>
            <a:chOff x="7943851" y="-13351"/>
            <a:chExt cx="4248149" cy="569302"/>
          </a:xfrm>
        </p:grpSpPr>
        <p:sp>
          <p:nvSpPr>
            <p:cNvPr id="13" name="矩形 12"/>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rPr>
              <a:t>目录</a:t>
            </a:r>
            <a:endPar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楷体" panose="02010609060101010101" pitchFamily="49" charset="-122"/>
                <a:cs typeface="+mn-ea"/>
                <a:sym typeface="Source Han Sans SC"/>
              </a:rPr>
              <a:t>CONTENT</a:t>
            </a:r>
            <a:endParaRPr lang="zh-CN" altLang="en-US" sz="1800" b="1" spc="300" dirty="0">
              <a:solidFill>
                <a:schemeClr val="accent5"/>
              </a:solidFill>
              <a:latin typeface="Arial Black" panose="020B0A04020102020204" pitchFamily="34" charset="0"/>
              <a:ea typeface="楷体" panose="02010609060101010101" pitchFamily="49"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3191608"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
        <p:nvSpPr>
          <p:cNvPr id="7" name="object 120"/>
          <p:cNvSpPr/>
          <p:nvPr/>
        </p:nvSpPr>
        <p:spPr>
          <a:xfrm>
            <a:off x="4038599" y="676638"/>
            <a:ext cx="4187169" cy="146780"/>
          </a:xfrm>
          <a:custGeom>
            <a:avLst/>
            <a:gdLst/>
            <a:ahLst/>
            <a:cxnLst/>
            <a:rect l="l" t="t" r="r" b="b"/>
            <a:pathLst>
              <a:path w="7644765" h="147319">
                <a:moveTo>
                  <a:pt x="7577696" y="0"/>
                </a:moveTo>
                <a:lnTo>
                  <a:pt x="0" y="0"/>
                </a:lnTo>
                <a:lnTo>
                  <a:pt x="0" y="146786"/>
                </a:lnTo>
                <a:lnTo>
                  <a:pt x="7644485" y="146786"/>
                </a:lnTo>
                <a:lnTo>
                  <a:pt x="7577696" y="0"/>
                </a:lnTo>
                <a:close/>
              </a:path>
            </a:pathLst>
          </a:custGeom>
          <a:solidFill>
            <a:srgbClr val="D1D3D4"/>
          </a:solidFill>
        </p:spPr>
        <p:txBody>
          <a:bodyPr wrap="square" lIns="0" tIns="0" rIns="0" bIns="0" rtlCol="0"/>
          <a:lstStyle/>
          <a:p/>
        </p:txBody>
      </p:sp>
      <p:sp>
        <p:nvSpPr>
          <p:cNvPr id="8" name="object 121"/>
          <p:cNvSpPr/>
          <p:nvPr/>
        </p:nvSpPr>
        <p:spPr>
          <a:xfrm>
            <a:off x="8225769" y="676638"/>
            <a:ext cx="1484288" cy="265430"/>
          </a:xfrm>
          <a:custGeom>
            <a:avLst/>
            <a:gdLst/>
            <a:ahLst/>
            <a:cxnLst/>
            <a:rect l="l" t="t" r="r" b="b"/>
            <a:pathLst>
              <a:path w="2425700" h="265430">
                <a:moveTo>
                  <a:pt x="2425458" y="0"/>
                </a:moveTo>
                <a:lnTo>
                  <a:pt x="0" y="0"/>
                </a:lnTo>
                <a:lnTo>
                  <a:pt x="62306" y="146786"/>
                </a:lnTo>
                <a:lnTo>
                  <a:pt x="112687" y="264845"/>
                </a:lnTo>
                <a:lnTo>
                  <a:pt x="231406" y="146786"/>
                </a:lnTo>
                <a:lnTo>
                  <a:pt x="2425458" y="146786"/>
                </a:lnTo>
                <a:lnTo>
                  <a:pt x="2425458" y="0"/>
                </a:lnTo>
                <a:close/>
              </a:path>
            </a:pathLst>
          </a:custGeom>
          <a:solidFill>
            <a:srgbClr val="068358"/>
          </a:solidFill>
        </p:spPr>
        <p:txBody>
          <a:bodyPr wrap="square" lIns="0" tIns="0" rIns="0" bIns="0" rtlCol="0"/>
          <a:lstStyle/>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71485" y="183936"/>
            <a:ext cx="2420515" cy="75813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055687"/>
            <a:ext cx="6995746" cy="654417"/>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38325"/>
            <a:ext cx="10515600" cy="440531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grpSp>
        <p:nvGrpSpPr>
          <p:cNvPr id="10" name="组合 9"/>
          <p:cNvGrpSpPr/>
          <p:nvPr/>
        </p:nvGrpSpPr>
        <p:grpSpPr>
          <a:xfrm>
            <a:off x="7943851" y="-13351"/>
            <a:ext cx="4248149" cy="569302"/>
            <a:chOff x="7943851" y="-13351"/>
            <a:chExt cx="4248149" cy="569302"/>
          </a:xfrm>
        </p:grpSpPr>
        <p:sp>
          <p:nvSpPr>
            <p:cNvPr id="7" name="矩形 6"/>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
        <p:nvSpPr>
          <p:cNvPr id="11" name="object 125"/>
          <p:cNvSpPr/>
          <p:nvPr/>
        </p:nvSpPr>
        <p:spPr>
          <a:xfrm>
            <a:off x="0" y="0"/>
            <a:ext cx="514351" cy="555951"/>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sp>
        <p:nvSpPr>
          <p:cNvPr id="12" name="标题 1"/>
          <p:cNvSpPr txBox="1"/>
          <p:nvPr/>
        </p:nvSpPr>
        <p:spPr>
          <a:xfrm>
            <a:off x="607403" y="110758"/>
            <a:ext cx="6317272" cy="94492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dirty="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8704634" cy="944929"/>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838200" y="1366464"/>
            <a:ext cx="10515600" cy="4810499"/>
          </a:xfrm>
        </p:spPr>
        <p:txBody>
          <a:bodyPr/>
          <a:lstStyle>
            <a:lvl1pPr marL="0" indent="0">
              <a:buNone/>
              <a:defRPr/>
            </a:lvl1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365125"/>
            <a:ext cx="1992102" cy="44159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5.jpeg"/><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5.jpeg"/><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1" Type="http://schemas.openxmlformats.org/officeDocument/2006/relationships/theme" Target="../theme/theme4.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FC268-4B6D-4B00-8489-ADB57231A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6435FF-3F30-41CA-9B26-60ECD5A02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楷体" panose="02010609060101010101" pitchFamily="49" charset="-122"/>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楷体" panose="02010609060101010101" pitchFamily="49"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楷体" panose="02010609060101010101" pitchFamily="49" charset="-122"/>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hyperlink" Target="https://github.com/hiyouga/LLaMA-Factory"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28.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30.jpe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44.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55.jpe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589560" y="2038576"/>
            <a:ext cx="7012880" cy="827791"/>
          </a:xfrm>
          <a:effectLst/>
        </p:spPr>
        <p:txBody>
          <a:bodyPr/>
          <a:lstStyle/>
          <a:p>
            <a:pPr algn="l">
              <a:lnSpc>
                <a:spcPct val="114000"/>
              </a:lnSpc>
            </a:pPr>
            <a:r>
              <a:rPr lang="zh-CN" altLang="en-US" sz="4800" dirty="0">
                <a:solidFill>
                  <a:schemeClr val="accent1"/>
                </a:solidFill>
                <a:cs typeface="+mn-ea"/>
                <a:sym typeface="+mn-lt"/>
              </a:rPr>
              <a:t>指令微调与对话模型构建</a:t>
            </a:r>
            <a:endParaRPr lang="zh-CN" altLang="en-US" sz="4400" spc="300" dirty="0">
              <a:solidFill>
                <a:schemeClr val="accent1"/>
              </a:solidFill>
              <a:effectLst/>
            </a:endParaRPr>
          </a:p>
        </p:txBody>
      </p:sp>
      <p:sp>
        <p:nvSpPr>
          <p:cNvPr id="6" name="副标题 4"/>
          <p:cNvSpPr>
            <a:spLocks noGrp="1"/>
          </p:cNvSpPr>
          <p:nvPr>
            <p:ph type="subTitle" idx="1"/>
          </p:nvPr>
        </p:nvSpPr>
        <p:spPr>
          <a:xfrm>
            <a:off x="5948559" y="3730024"/>
            <a:ext cx="4713747" cy="523220"/>
          </a:xfrm>
        </p:spPr>
        <p:txBody>
          <a:bodyPr/>
          <a:lstStyle/>
          <a:p>
            <a:pPr algn="r"/>
            <a:endParaRPr lang="en-US" altLang="zh-CN" dirty="0">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a:latin typeface="宋体" panose="02010600030101010101" pitchFamily="2" charset="-122"/>
                <a:cs typeface="+mn-ea"/>
                <a:sym typeface="+mn-lt"/>
              </a:rPr>
              <a:t>2.2</a:t>
            </a:r>
            <a:r>
              <a:rPr lang="zh-CN" altLang="en-US" sz="3600" dirty="0">
                <a:latin typeface="宋体" panose="02010600030101010101" pitchFamily="2" charset="-122"/>
                <a:cs typeface="+mn-ea"/>
                <a:sym typeface="+mn-lt"/>
              </a:rPr>
              <a:t>蒸馏方法</a:t>
            </a:r>
            <a:endParaRPr lang="zh-CN" altLang="en-US" sz="3600" dirty="0">
              <a:latin typeface="宋体" panose="02010600030101010101" pitchFamily="2" charset="-122"/>
              <a:cs typeface="+mn-ea"/>
              <a:sym typeface="+mn-lt"/>
            </a:endParaRPr>
          </a:p>
        </p:txBody>
      </p:sp>
      <p:sp>
        <p:nvSpPr>
          <p:cNvPr id="5" name="内容占位符 3"/>
          <p:cNvSpPr txBox="1"/>
          <p:nvPr/>
        </p:nvSpPr>
        <p:spPr>
          <a:xfrm>
            <a:off x="430306" y="1350724"/>
            <a:ext cx="113313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spcBef>
                <a:spcPts val="600"/>
              </a:spcBef>
              <a:buNone/>
              <a:defRPr/>
            </a:pPr>
            <a:r>
              <a:rPr lang="en-US" altLang="zh-CN" sz="2000" dirty="0">
                <a:latin typeface="Calibri" panose="020F0502020204030204"/>
              </a:rPr>
              <a:t>	</a:t>
            </a:r>
            <a:r>
              <a:rPr lang="zh-CN" altLang="en-US" dirty="0">
                <a:latin typeface="Calibri" panose="020F0502020204030204"/>
              </a:rPr>
              <a:t>蒸馏法的目标是从大型数据集中提取关键信息，通过简化或概括，将提取的信息转化为更简洁的指令数据集，同时保留原始数据的核心特征。从而使在该数据集上训练的模型具有与在原始数据集上训练的模型相当或更好的性能。</a:t>
            </a:r>
            <a:endParaRPr lang="zh-CN" altLang="en-US" dirty="0">
              <a:latin typeface="Calibri" panose="020F0502020204030204"/>
            </a:endParaRPr>
          </a:p>
          <a:p>
            <a:pPr marL="0" lvl="0" indent="0">
              <a:lnSpc>
                <a:spcPct val="110000"/>
              </a:lnSpc>
              <a:spcBef>
                <a:spcPts val="600"/>
              </a:spcBef>
              <a:buNone/>
              <a:defRPr/>
            </a:pPr>
            <a:r>
              <a:rPr lang="en-US" altLang="zh-CN" dirty="0">
                <a:latin typeface="Calibri" panose="020F0502020204030204"/>
              </a:rPr>
              <a:t>	</a:t>
            </a:r>
            <a:r>
              <a:rPr lang="zh-CN" altLang="en-US" dirty="0">
                <a:latin typeface="Calibri" panose="020F0502020204030204"/>
              </a:rPr>
              <a:t>优点：可以提取关键信息，减少数据的冗余，提高数据集的效率。</a:t>
            </a:r>
            <a:endParaRPr lang="en-US" altLang="zh-CN" dirty="0">
              <a:latin typeface="Calibri" panose="020F0502020204030204"/>
            </a:endParaRPr>
          </a:p>
          <a:p>
            <a:pPr marL="0" lvl="0" indent="0">
              <a:lnSpc>
                <a:spcPct val="110000"/>
              </a:lnSpc>
              <a:spcBef>
                <a:spcPts val="600"/>
              </a:spcBef>
              <a:buNone/>
              <a:defRPr/>
            </a:pPr>
            <a:r>
              <a:rPr lang="en-US" altLang="zh-CN" dirty="0">
                <a:latin typeface="Calibri" panose="020F0502020204030204"/>
              </a:rPr>
              <a:t>          </a:t>
            </a:r>
            <a:r>
              <a:rPr lang="zh-CN" altLang="en-US" dirty="0">
                <a:latin typeface="Calibri" panose="020F0502020204030204"/>
              </a:rPr>
              <a:t>缺点：可能会丢失一些重要的上下文信息，需要精心设计提取规则以保持数据的完整性。</a:t>
            </a:r>
            <a:endParaRPr lang="en-US" altLang="zh-CN" dirty="0">
              <a:latin typeface="Calibri" panose="020F0502020204030204"/>
            </a:endParaRPr>
          </a:p>
          <a:p>
            <a:pPr marL="0" lvl="0" indent="0">
              <a:lnSpc>
                <a:spcPct val="110000"/>
              </a:lnSpc>
              <a:spcBef>
                <a:spcPts val="600"/>
              </a:spcBef>
              <a:buNone/>
              <a:defRPr/>
            </a:pPr>
            <a:r>
              <a:rPr lang="en-US" altLang="zh-CN" dirty="0">
                <a:latin typeface="Calibri" panose="020F0502020204030204"/>
              </a:rPr>
              <a:t>          </a:t>
            </a:r>
            <a:r>
              <a:rPr lang="zh-CN" altLang="en-US" dirty="0">
                <a:latin typeface="Calibri" panose="020F0502020204030204"/>
              </a:rPr>
              <a:t>常见指令数据集蒸馏的方法包括知识蒸馏和指令遵循蒸馏。</a:t>
            </a:r>
            <a:endParaRPr lang="zh-CN" altLang="en-US" dirty="0">
              <a:latin typeface="Calibri" panose="020F0502020204030204"/>
            </a:endParaRPr>
          </a:p>
          <a:p>
            <a:pPr marL="0" lvl="0" indent="0">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a:latin typeface="宋体" panose="02010600030101010101" pitchFamily="2" charset="-122"/>
                <a:cs typeface="+mn-ea"/>
                <a:sym typeface="+mn-lt"/>
              </a:rPr>
              <a:t>2.2</a:t>
            </a:r>
            <a:r>
              <a:rPr lang="zh-CN" altLang="en-US" sz="3600" dirty="0">
                <a:latin typeface="宋体" panose="02010600030101010101" pitchFamily="2" charset="-122"/>
                <a:cs typeface="+mn-ea"/>
                <a:sym typeface="+mn-lt"/>
              </a:rPr>
              <a:t>蒸馏方法</a:t>
            </a:r>
            <a:endParaRPr lang="zh-CN" altLang="en-US" sz="3600" dirty="0">
              <a:latin typeface="宋体" panose="02010600030101010101" pitchFamily="2" charset="-122"/>
              <a:cs typeface="+mn-ea"/>
              <a:sym typeface="+mn-lt"/>
            </a:endParaRPr>
          </a:p>
        </p:txBody>
      </p:sp>
      <p:sp>
        <p:nvSpPr>
          <p:cNvPr id="5" name="内容占位符 3"/>
          <p:cNvSpPr txBox="1"/>
          <p:nvPr/>
        </p:nvSpPr>
        <p:spPr>
          <a:xfrm>
            <a:off x="430306" y="1350724"/>
            <a:ext cx="113313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Font typeface="Wingdings" panose="05000000000000000000" pitchFamily="2" charset="2"/>
              <a:buChar char="l"/>
              <a:defRPr/>
            </a:pPr>
            <a:r>
              <a:rPr lang="zh-CN" altLang="en-US" dirty="0">
                <a:latin typeface="Calibri" panose="020F0502020204030204"/>
              </a:rPr>
              <a:t>知识蒸馏：是一种模型压缩的方法，‌通过使用教师</a:t>
            </a:r>
            <a:r>
              <a:rPr lang="en-US" altLang="zh-CN" dirty="0">
                <a:latin typeface="Calibri" panose="020F0502020204030204"/>
              </a:rPr>
              <a:t>-</a:t>
            </a:r>
            <a:r>
              <a:rPr lang="zh-CN" altLang="en-US" dirty="0">
                <a:latin typeface="Calibri" panose="020F0502020204030204"/>
              </a:rPr>
              <a:t>学生模型架构，‌将复杂模型的知识迁移到简单模型中。‌通过自监督方法修剪数据集，‌能够在保留简单和困难示例的同时，‌有效地减少数据集的大小。</a:t>
            </a:r>
            <a:endParaRPr lang="en-US" altLang="zh-CN" dirty="0">
              <a:latin typeface="Calibri" panose="020F0502020204030204"/>
            </a:endParaRPr>
          </a:p>
          <a:p>
            <a:pPr lvl="0">
              <a:buFont typeface="Wingdings" panose="05000000000000000000" pitchFamily="2" charset="2"/>
              <a:buChar char="l"/>
              <a:defRPr/>
            </a:pPr>
            <a:r>
              <a:rPr kumimoji="0" lang="zh-CN" altLang="en-US" b="0" i="0" u="none" strike="noStrike" kern="1200" cap="none" spc="0" normalizeH="0" baseline="0" noProof="0" dirty="0">
                <a:ln>
                  <a:noFill/>
                </a:ln>
                <a:effectLst/>
                <a:uLnTx/>
                <a:uFillTx/>
                <a:latin typeface="Calibri" panose="020F0502020204030204"/>
                <a:ea typeface="楷体" panose="02010609060101010101" pitchFamily="49" charset="-122"/>
                <a:cs typeface="+mn-cs"/>
              </a:rPr>
              <a:t>指令遵循蒸馏：侧重于通过模仿给出的指令提出新的指令，‌旨在增加主题覆盖、‌技能覆盖以及数据集的多样性。‌这种方法通过进化出的指令进行判断，‌例如通过</a:t>
            </a:r>
            <a:r>
              <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rPr>
              <a:t>ChatGPT</a:t>
            </a:r>
            <a:r>
              <a:rPr kumimoji="0" lang="zh-CN" altLang="en-US" b="0" i="0" u="none" strike="noStrike" kern="1200" cap="none" spc="0" normalizeH="0" baseline="0" noProof="0" dirty="0">
                <a:ln>
                  <a:noFill/>
                </a:ln>
                <a:effectLst/>
                <a:uLnTx/>
                <a:uFillTx/>
                <a:latin typeface="Calibri" panose="020F0502020204030204"/>
                <a:ea typeface="楷体" panose="02010609060101010101" pitchFamily="49" charset="-122"/>
                <a:cs typeface="+mn-cs"/>
              </a:rPr>
              <a:t>判断进化出的指令是否对原始指令有任何增益，‌或者是否难以生成回复，‌以此来优化指令集。</a:t>
            </a: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a:latin typeface="宋体" panose="02010600030101010101" pitchFamily="2" charset="-122"/>
                <a:cs typeface="+mn-ea"/>
                <a:sym typeface="+mn-lt"/>
              </a:rPr>
              <a:t>2.2</a:t>
            </a:r>
            <a:r>
              <a:rPr lang="zh-CN" altLang="en-US" sz="3600" dirty="0">
                <a:latin typeface="宋体" panose="02010600030101010101" pitchFamily="2" charset="-122"/>
                <a:cs typeface="+mn-ea"/>
                <a:sym typeface="+mn-lt"/>
              </a:rPr>
              <a:t>蒸馏方法 </a:t>
            </a:r>
            <a:r>
              <a:rPr lang="en-US" altLang="zh-CN" sz="3600" dirty="0">
                <a:latin typeface="宋体" panose="02010600030101010101" pitchFamily="2" charset="-122"/>
                <a:cs typeface="+mn-ea"/>
                <a:sym typeface="+mn-lt"/>
              </a:rPr>
              <a:t>— LLM2LLM</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6" y="1153500"/>
            <a:ext cx="113313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dirty="0">
                <a:latin typeface="Calibri" panose="020F0502020204030204"/>
              </a:rPr>
              <a:t>	LLM2LLM</a:t>
            </a:r>
            <a:r>
              <a:rPr lang="zh-CN" altLang="en-US" dirty="0">
                <a:latin typeface="Calibri" panose="020F0502020204030204"/>
              </a:rPr>
              <a:t>是一种针对性和迭代的数据增强策略，其过程如下：</a:t>
            </a:r>
            <a:endParaRPr lang="en-US" altLang="zh-CN" dirty="0">
              <a:latin typeface="Calibri" panose="020F0502020204030204"/>
            </a:endParaRPr>
          </a:p>
          <a:p>
            <a:pPr marL="0" lvl="0" indent="0">
              <a:buNone/>
              <a:defRPr/>
            </a:pPr>
            <a:r>
              <a:rPr kumimoji="0" lang="zh-CN" altLang="en-US" b="0" i="0" u="none" strike="noStrike" kern="1200" cap="none" spc="0" normalizeH="0" baseline="0" noProof="0" dirty="0">
                <a:ln>
                  <a:noFill/>
                </a:ln>
                <a:effectLst/>
                <a:uLnTx/>
                <a:uFillTx/>
                <a:latin typeface="Calibri" panose="020F0502020204030204"/>
                <a:ea typeface="楷体" panose="02010609060101010101" pitchFamily="49" charset="-122"/>
                <a:cs typeface="+mn-cs"/>
              </a:rPr>
              <a:t>（</a:t>
            </a:r>
            <a:r>
              <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rPr>
              <a:t>1</a:t>
            </a:r>
            <a:r>
              <a:rPr kumimoji="0" lang="zh-CN" altLang="en-US" b="0" i="0" u="none" strike="noStrike" kern="1200" cap="none" spc="0" normalizeH="0" baseline="0" noProof="0" dirty="0">
                <a:ln>
                  <a:noFill/>
                </a:ln>
                <a:effectLst/>
                <a:uLnTx/>
                <a:uFillTx/>
                <a:latin typeface="Calibri" panose="020F0502020204030204"/>
                <a:ea typeface="楷体" panose="02010609060101010101" pitchFamily="49" charset="-122"/>
                <a:cs typeface="+mn-cs"/>
              </a:rPr>
              <a:t>）在初始种子数据集上对学生</a:t>
            </a:r>
            <a:r>
              <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rPr>
              <a:t>LLM</a:t>
            </a:r>
            <a:r>
              <a:rPr kumimoji="0" lang="zh-CN" altLang="en-US" b="0" i="0" u="none" strike="noStrike" kern="1200" cap="none" spc="0" normalizeH="0" baseline="0" noProof="0" dirty="0">
                <a:ln>
                  <a:noFill/>
                </a:ln>
                <a:effectLst/>
                <a:uLnTx/>
                <a:uFillTx/>
                <a:latin typeface="Calibri" panose="020F0502020204030204"/>
                <a:ea typeface="楷体" panose="02010609060101010101" pitchFamily="49" charset="-122"/>
                <a:cs typeface="+mn-cs"/>
              </a:rPr>
              <a:t>进行微调；</a:t>
            </a: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a:p>
            <a:pPr marL="0" lvl="0" indent="0">
              <a:buNone/>
              <a:defRPr/>
            </a:pPr>
            <a:r>
              <a:rPr lang="zh-CN" altLang="en-US" dirty="0">
                <a:latin typeface="Calibri" panose="020F0502020204030204"/>
              </a:rPr>
              <a:t>（</a:t>
            </a:r>
            <a:r>
              <a:rPr lang="en-US" altLang="zh-CN" dirty="0">
                <a:latin typeface="Calibri" panose="020F0502020204030204"/>
              </a:rPr>
              <a:t>2</a:t>
            </a:r>
            <a:r>
              <a:rPr lang="zh-CN" altLang="en-US" dirty="0">
                <a:latin typeface="Calibri" panose="020F0502020204030204"/>
              </a:rPr>
              <a:t>）评估和提取模型预测错误的数据点；</a:t>
            </a:r>
            <a:endParaRPr lang="en-US" altLang="zh-CN" dirty="0">
              <a:latin typeface="Calibri" panose="020F0502020204030204"/>
            </a:endParaRPr>
          </a:p>
          <a:p>
            <a:pPr marL="0" lvl="0" indent="0">
              <a:buNone/>
              <a:defRPr/>
            </a:pPr>
            <a:r>
              <a:rPr kumimoji="0" lang="zh-CN" altLang="en-US" b="0" i="0" u="none" strike="noStrike" kern="1200" cap="none" spc="0" normalizeH="0" baseline="0" noProof="0" dirty="0">
                <a:ln>
                  <a:noFill/>
                </a:ln>
                <a:effectLst/>
                <a:uLnTx/>
                <a:uFillTx/>
                <a:latin typeface="Calibri" panose="020F0502020204030204"/>
                <a:ea typeface="楷体" panose="02010609060101010101" pitchFamily="49" charset="-122"/>
                <a:cs typeface="+mn-cs"/>
              </a:rPr>
              <a:t>（</a:t>
            </a:r>
            <a:r>
              <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rPr>
              <a:t>3</a:t>
            </a:r>
            <a:r>
              <a:rPr kumimoji="0" lang="zh-CN" altLang="en-US" b="0" i="0" u="none" strike="noStrike" kern="1200" cap="none" spc="0" normalizeH="0" baseline="0" noProof="0" dirty="0">
                <a:ln>
                  <a:noFill/>
                </a:ln>
                <a:effectLst/>
                <a:uLnTx/>
                <a:uFillTx/>
                <a:latin typeface="Calibri" panose="020F0502020204030204"/>
                <a:ea typeface="楷体" panose="02010609060101010101" pitchFamily="49" charset="-122"/>
                <a:cs typeface="+mn-cs"/>
              </a:rPr>
              <a:t>）使用教师</a:t>
            </a:r>
            <a:r>
              <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rPr>
              <a:t>LLM</a:t>
            </a:r>
            <a:r>
              <a:rPr kumimoji="0" lang="zh-CN" altLang="en-US" b="0" i="0" u="none" strike="noStrike" kern="1200" cap="none" spc="0" normalizeH="0" baseline="0" noProof="0" dirty="0">
                <a:ln>
                  <a:noFill/>
                </a:ln>
                <a:effectLst/>
                <a:uLnTx/>
                <a:uFillTx/>
                <a:latin typeface="Calibri" panose="020F0502020204030204"/>
                <a:ea typeface="楷体" panose="02010609060101010101" pitchFamily="49" charset="-122"/>
                <a:cs typeface="+mn-cs"/>
              </a:rPr>
              <a:t>（</a:t>
            </a:r>
            <a:r>
              <a:rPr lang="zh-CN" altLang="en-US" dirty="0">
                <a:latin typeface="Calibri" panose="020F0502020204030204"/>
              </a:rPr>
              <a:t>如</a:t>
            </a:r>
            <a:r>
              <a:rPr lang="en-US" altLang="zh-CN" dirty="0">
                <a:latin typeface="Calibri" panose="020F0502020204030204"/>
              </a:rPr>
              <a:t>GPT4</a:t>
            </a:r>
            <a:r>
              <a:rPr kumimoji="0" lang="zh-CN" altLang="en-US" b="0" i="0" u="none" strike="noStrike" kern="1200" cap="none" spc="0" normalizeH="0" baseline="0" noProof="0" dirty="0">
                <a:ln>
                  <a:noFill/>
                </a:ln>
                <a:effectLst/>
                <a:uLnTx/>
                <a:uFillTx/>
                <a:latin typeface="Calibri" panose="020F0502020204030204"/>
                <a:ea typeface="楷体" panose="02010609060101010101" pitchFamily="49" charset="-122"/>
                <a:cs typeface="+mn-cs"/>
              </a:rPr>
              <a:t>）根据这些错误数据点生成合成数据，然后将这些数据重新加入到学生</a:t>
            </a:r>
            <a:r>
              <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rPr>
              <a:t>LLM</a:t>
            </a:r>
            <a:r>
              <a:rPr kumimoji="0" lang="zh-CN" altLang="en-US" b="0" i="0" u="none" strike="noStrike" kern="1200" cap="none" spc="0" normalizeH="0" baseline="0" noProof="0" dirty="0">
                <a:ln>
                  <a:noFill/>
                </a:ln>
                <a:effectLst/>
                <a:uLnTx/>
                <a:uFillTx/>
                <a:latin typeface="Calibri" panose="020F0502020204030204"/>
                <a:ea typeface="楷体" panose="02010609060101010101" pitchFamily="49" charset="-122"/>
                <a:cs typeface="+mn-cs"/>
              </a:rPr>
              <a:t>的训练数据中。</a:t>
            </a: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a:p>
            <a:pPr marL="0" lvl="0" indent="0">
              <a:buNone/>
              <a:defRPr/>
            </a:pPr>
            <a:r>
              <a:rPr lang="en-US" altLang="zh-CN" dirty="0"/>
              <a:t>	</a:t>
            </a:r>
            <a:r>
              <a:rPr lang="zh-CN" altLang="en-US" dirty="0"/>
              <a:t>这种方法通过在训练期间放大</a:t>
            </a:r>
            <a:r>
              <a:rPr lang="en-US" altLang="zh-CN" dirty="0"/>
              <a:t>LLM</a:t>
            </a:r>
            <a:r>
              <a:rPr lang="zh-CN" altLang="en-US" dirty="0"/>
              <a:t>预测错误的数据点的信号，并将它们重新整合到数据集中，利用这些指令来增强学生</a:t>
            </a:r>
            <a:r>
              <a:rPr lang="en-US" altLang="zh-CN" dirty="0"/>
              <a:t>LLM</a:t>
            </a:r>
            <a:r>
              <a:rPr lang="zh-CN" altLang="en-US" dirty="0"/>
              <a:t>的能力。该方法专注于对</a:t>
            </a:r>
            <a:r>
              <a:rPr lang="en-US" altLang="zh-CN" dirty="0"/>
              <a:t>LLM</a:t>
            </a:r>
            <a:r>
              <a:rPr lang="zh-CN" altLang="en-US" dirty="0"/>
              <a:t>来说更具挑战性的例子，增强其解决复杂任务的能力。</a:t>
            </a: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a:latin typeface="宋体" panose="02010600030101010101" pitchFamily="2" charset="-122"/>
                <a:cs typeface="+mn-ea"/>
                <a:sym typeface="+mn-lt"/>
              </a:rPr>
              <a:t>2.3</a:t>
            </a:r>
            <a:r>
              <a:rPr lang="zh-CN" altLang="en-US" sz="3600" dirty="0">
                <a:latin typeface="宋体" panose="02010600030101010101" pitchFamily="2" charset="-122"/>
                <a:cs typeface="+mn-ea"/>
                <a:sym typeface="+mn-lt"/>
              </a:rPr>
              <a:t>合成方法</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6" y="1153500"/>
            <a:ext cx="113313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spcBef>
                <a:spcPts val="600"/>
              </a:spcBef>
              <a:buNone/>
              <a:defRPr/>
            </a:pPr>
            <a:r>
              <a:rPr lang="en-US" altLang="zh-CN" sz="2000" dirty="0">
                <a:latin typeface="Calibri" panose="020F0502020204030204"/>
              </a:rPr>
              <a:t>	</a:t>
            </a:r>
            <a:r>
              <a:rPr lang="zh-CN" altLang="en-US" dirty="0">
                <a:latin typeface="Calibri" panose="020F0502020204030204"/>
              </a:rPr>
              <a:t>合成法是一种半自动化的数据合成方法，借助已有的高质量指令数据作为上下文学习示例输入大语言模型，进而生成大量多样化的任务描述和输入</a:t>
            </a:r>
            <a:r>
              <a:rPr lang="en-US" altLang="zh-CN" dirty="0">
                <a:latin typeface="Calibri" panose="020F0502020204030204"/>
              </a:rPr>
              <a:t>-</a:t>
            </a:r>
            <a:r>
              <a:rPr lang="zh-CN" altLang="en-US" dirty="0">
                <a:latin typeface="Calibri" panose="020F0502020204030204"/>
              </a:rPr>
              <a:t>输出数据。</a:t>
            </a:r>
            <a:endParaRPr lang="en-US" altLang="zh-CN" dirty="0">
              <a:latin typeface="Calibri" panose="020F0502020204030204"/>
            </a:endParaRPr>
          </a:p>
          <a:p>
            <a:pPr marL="0" lvl="0" indent="0">
              <a:lnSpc>
                <a:spcPct val="110000"/>
              </a:lnSpc>
              <a:spcBef>
                <a:spcPts val="600"/>
              </a:spcBef>
              <a:buNone/>
              <a:defRPr/>
            </a:pPr>
            <a:r>
              <a:rPr lang="en-US" altLang="zh-CN" dirty="0">
                <a:latin typeface="Calibri" panose="020F0502020204030204"/>
              </a:rPr>
              <a:t>	</a:t>
            </a:r>
            <a:r>
              <a:rPr lang="zh-CN" altLang="en-US" dirty="0">
                <a:latin typeface="Calibri" panose="020F0502020204030204"/>
              </a:rPr>
              <a:t>其过程是定义指令的模板或规则，这些模板可以基于自然语言的语法和语义规则；使用随机或确定性的方法填充模板，生成指令和响应的对；可以结合现有的知识库或规则库，以确保生成的指令数据集的合理性和多样性。</a:t>
            </a:r>
            <a:endParaRPr lang="zh-CN" altLang="en-US" dirty="0">
              <a:latin typeface="Calibri" panose="020F0502020204030204"/>
            </a:endParaRPr>
          </a:p>
          <a:p>
            <a:pPr marL="0" lvl="0" indent="0">
              <a:lnSpc>
                <a:spcPct val="110000"/>
              </a:lnSpc>
              <a:spcBef>
                <a:spcPts val="600"/>
              </a:spcBef>
              <a:buNone/>
              <a:defRPr/>
            </a:pPr>
            <a:r>
              <a:rPr lang="en-US" altLang="zh-CN" dirty="0">
                <a:latin typeface="Calibri" panose="020F0502020204030204"/>
              </a:rPr>
              <a:t>	</a:t>
            </a:r>
            <a:r>
              <a:rPr lang="zh-CN" altLang="en-US" dirty="0">
                <a:latin typeface="Calibri" panose="020F0502020204030204"/>
              </a:rPr>
              <a:t>优点：可以生成大量多样化的数据，不受现有数据资源的限制。</a:t>
            </a:r>
            <a:r>
              <a:rPr lang="en-US" altLang="zh-CN" dirty="0">
                <a:latin typeface="Calibri" panose="020F0502020204030204"/>
              </a:rPr>
              <a:t>	</a:t>
            </a:r>
            <a:r>
              <a:rPr lang="zh-CN" altLang="en-US" dirty="0">
                <a:latin typeface="Calibri" panose="020F0502020204030204"/>
              </a:rPr>
              <a:t>缺点：生成的数据可能缺乏真实性，需要通过验证和测试来确保其质量和可靠性。</a:t>
            </a:r>
            <a:endParaRPr lang="zh-CN" altLang="en-US" dirty="0">
              <a:latin typeface="Calibri" panose="020F0502020204030204"/>
            </a:endParaRPr>
          </a:p>
          <a:p>
            <a:pPr marL="0" lvl="0" indent="0">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a:latin typeface="宋体" panose="02010600030101010101" pitchFamily="2" charset="-122"/>
                <a:cs typeface="+mn-ea"/>
                <a:sym typeface="+mn-lt"/>
              </a:rPr>
              <a:t>2.3</a:t>
            </a:r>
            <a:r>
              <a:rPr lang="zh-CN" altLang="en-US" sz="3600" dirty="0">
                <a:latin typeface="宋体" panose="02010600030101010101" pitchFamily="2" charset="-122"/>
                <a:cs typeface="+mn-ea"/>
                <a:sym typeface="+mn-lt"/>
              </a:rPr>
              <a:t>合成方法</a:t>
            </a:r>
            <a:r>
              <a:rPr lang="en-US" altLang="zh-CN" sz="3600" dirty="0">
                <a:latin typeface="宋体" panose="02010600030101010101" pitchFamily="2" charset="-122"/>
                <a:cs typeface="+mn-ea"/>
                <a:sym typeface="+mn-lt"/>
              </a:rPr>
              <a:t>—Self-instruct</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6" y="878541"/>
            <a:ext cx="113313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a:p>
            <a:pPr marL="0" lvl="0" indent="0">
              <a:buNone/>
              <a:defRPr/>
            </a:pPr>
            <a:r>
              <a:rPr lang="en-US" altLang="zh-CN" sz="3200" dirty="0">
                <a:latin typeface="Calibri" panose="020F0502020204030204"/>
              </a:rPr>
              <a:t>	</a:t>
            </a:r>
            <a:r>
              <a:rPr lang="en-US" altLang="zh-CN" dirty="0">
                <a:latin typeface="Calibri" panose="020F0502020204030204"/>
              </a:rPr>
              <a:t>Self-instruct</a:t>
            </a:r>
            <a:r>
              <a:rPr lang="zh-CN" altLang="en-US" dirty="0">
                <a:latin typeface="Calibri" panose="020F0502020204030204"/>
              </a:rPr>
              <a:t>是一种自引导的方法，它借助大语言模型自身生成指令和响应对，减少了对人工标注的依赖，生成多样化、高质量的数据。</a:t>
            </a:r>
            <a:endParaRPr lang="zh-CN" altLang="en-US" dirty="0">
              <a:latin typeface="Calibri" panose="020F0502020204030204"/>
            </a:endParaRPr>
          </a:p>
          <a:p>
            <a:pPr marL="0" lvl="0" indent="0">
              <a:buNone/>
              <a:defRPr/>
            </a:pPr>
            <a:r>
              <a:rPr lang="en-US" altLang="zh-CN" dirty="0">
                <a:latin typeface="Calibri" panose="020F0502020204030204"/>
              </a:rPr>
              <a:t>	</a:t>
            </a:r>
            <a:r>
              <a:rPr lang="zh-CN" altLang="en-US" dirty="0">
                <a:latin typeface="Calibri" panose="020F0502020204030204"/>
              </a:rPr>
              <a:t>其过程为：首先选取少量指令作为示例，针对所使用的大语言模型设计指令来提示模型生成新的微调数据，最后剔除低质量或重复的生成实例。</a:t>
            </a:r>
            <a:endParaRPr lang="en-US" altLang="zh-CN" dirty="0">
              <a:latin typeface="Calibri" panose="020F0502020204030204"/>
            </a:endParaRPr>
          </a:p>
          <a:p>
            <a:pPr marL="0" lvl="0" indent="0">
              <a:buNone/>
              <a:defRPr/>
            </a:pPr>
            <a:r>
              <a:rPr lang="en-US" altLang="zh-CN" dirty="0">
                <a:latin typeface="Calibri" panose="020F0502020204030204"/>
              </a:rPr>
              <a:t>           </a:t>
            </a:r>
            <a:r>
              <a:rPr lang="zh-CN" altLang="en-US" dirty="0">
                <a:latin typeface="Calibri" panose="020F0502020204030204"/>
              </a:rPr>
              <a:t>常见的过滤方法包括：去除与任务池中指令相似度过高的指令、语言模型难以生成回复的指令、过长或过短的指令以及输入或输出存在重复的实例。</a:t>
            </a:r>
            <a:endParaRPr lang="zh-CN" altLang="en-US" dirty="0">
              <a:latin typeface="Calibri" panose="020F0502020204030204"/>
            </a:endParaRPr>
          </a:p>
          <a:p>
            <a:pPr marL="0" lvl="0" indent="0">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8004770" cy="1010629"/>
          </a:xfrm>
        </p:spPr>
        <p:txBody>
          <a:bodyPr>
            <a:normAutofit/>
          </a:bodyPr>
          <a:lstStyle/>
          <a:p>
            <a:r>
              <a:rPr lang="en-US" altLang="zh-CN" sz="3600" dirty="0">
                <a:latin typeface="宋体" panose="02010600030101010101" pitchFamily="2" charset="-122"/>
                <a:cs typeface="+mn-ea"/>
                <a:sym typeface="+mn-lt"/>
              </a:rPr>
              <a:t>2.3</a:t>
            </a:r>
            <a:r>
              <a:rPr lang="zh-CN" altLang="en-US" sz="3600" dirty="0">
                <a:latin typeface="宋体" panose="02010600030101010101" pitchFamily="2" charset="-122"/>
                <a:cs typeface="+mn-ea"/>
                <a:sym typeface="+mn-lt"/>
              </a:rPr>
              <a:t>合成方法</a:t>
            </a:r>
            <a:r>
              <a:rPr lang="en-US" altLang="zh-CN" sz="3600" dirty="0">
                <a:latin typeface="宋体" panose="02010600030101010101" pitchFamily="2" charset="-122"/>
                <a:cs typeface="+mn-ea"/>
                <a:sym typeface="+mn-lt"/>
              </a:rPr>
              <a:t>—Self-instruct</a:t>
            </a:r>
            <a:r>
              <a:rPr lang="zh-CN" altLang="en-US" sz="3600" dirty="0">
                <a:latin typeface="宋体" panose="02010600030101010101" pitchFamily="2" charset="-122"/>
                <a:cs typeface="+mn-ea"/>
                <a:sym typeface="+mn-lt"/>
              </a:rPr>
              <a:t>示例</a:t>
            </a:r>
            <a:endParaRPr lang="zh-CN" altLang="en-US" sz="3600" dirty="0">
              <a:latin typeface="宋体" panose="02010600030101010101" pitchFamily="2" charset="-122"/>
              <a:cs typeface="+mn-ea"/>
              <a:sym typeface="+mn-lt"/>
            </a:endParaRPr>
          </a:p>
        </p:txBody>
      </p:sp>
      <p:sp>
        <p:nvSpPr>
          <p:cNvPr id="4" name="内容占位符 3"/>
          <p:cNvSpPr txBox="1"/>
          <p:nvPr/>
        </p:nvSpPr>
        <p:spPr>
          <a:xfrm>
            <a:off x="125506" y="1470212"/>
            <a:ext cx="119409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spcBef>
                <a:spcPts val="600"/>
              </a:spcBef>
              <a:buNone/>
              <a:defRPr/>
            </a:pPr>
            <a:r>
              <a:rPr lang="zh-CN" altLang="en-US" dirty="0">
                <a:latin typeface="Calibri" panose="020F0502020204030204"/>
              </a:rPr>
              <a:t>原有数据集：</a:t>
            </a:r>
            <a:endParaRPr lang="en-US" altLang="zh-CN" dirty="0">
              <a:latin typeface="Calibri" panose="020F0502020204030204"/>
            </a:endParaRPr>
          </a:p>
          <a:p>
            <a:pPr marL="0" lvl="0" indent="0">
              <a:lnSpc>
                <a:spcPct val="110000"/>
              </a:lnSpc>
              <a:spcBef>
                <a:spcPts val="600"/>
              </a:spcBef>
              <a:buNone/>
              <a:defRPr/>
            </a:pPr>
            <a:r>
              <a:rPr lang="en-US" altLang="zh-CN" dirty="0"/>
              <a:t>{</a:t>
            </a:r>
            <a:r>
              <a:rPr lang="zh-CN" altLang="en-US" dirty="0"/>
              <a:t>输入：关关雎鸠，在河之洲。输出：雎鸠鸟在河洲鸣叫。</a:t>
            </a:r>
            <a:r>
              <a:rPr lang="en-US" altLang="zh-CN" dirty="0"/>
              <a:t>}</a:t>
            </a:r>
            <a:endParaRPr lang="en-US" altLang="zh-CN" dirty="0"/>
          </a:p>
          <a:p>
            <a:pPr marL="0" lvl="0" indent="0">
              <a:lnSpc>
                <a:spcPct val="110000"/>
              </a:lnSpc>
              <a:spcBef>
                <a:spcPts val="600"/>
              </a:spcBef>
              <a:buNone/>
              <a:defRPr/>
            </a:pPr>
            <a:r>
              <a:rPr lang="en-US" altLang="zh-CN" dirty="0"/>
              <a:t>{</a:t>
            </a:r>
            <a:r>
              <a:rPr lang="zh-CN" altLang="en-US" dirty="0"/>
              <a:t>输入：学而时习之，不亦说乎。输出：学到了知识时常复习不是很愉快吗</a:t>
            </a:r>
            <a:r>
              <a:rPr lang="en-US" altLang="zh-CN" dirty="0"/>
              <a:t>}</a:t>
            </a:r>
            <a:endParaRPr lang="en-US" altLang="zh-CN" dirty="0"/>
          </a:p>
          <a:p>
            <a:pPr marL="0" indent="0">
              <a:lnSpc>
                <a:spcPct val="110000"/>
              </a:lnSpc>
              <a:spcBef>
                <a:spcPts val="600"/>
              </a:spcBef>
              <a:buNone/>
              <a:defRPr/>
            </a:pPr>
            <a:r>
              <a:rPr lang="zh-CN" altLang="en-US" dirty="0">
                <a:latin typeface="Calibri" panose="020F0502020204030204"/>
              </a:rPr>
              <a:t>设计指令模板：</a:t>
            </a:r>
            <a:endParaRPr lang="en-US" altLang="zh-CN" dirty="0">
              <a:latin typeface="Calibri" panose="020F0502020204030204"/>
            </a:endParaRPr>
          </a:p>
          <a:p>
            <a:pPr lvl="0">
              <a:lnSpc>
                <a:spcPct val="110000"/>
              </a:lnSpc>
              <a:spcBef>
                <a:spcPts val="600"/>
              </a:spcBef>
              <a:buFont typeface="Wingdings" panose="05000000000000000000" pitchFamily="2" charset="2"/>
              <a:buChar char="l"/>
              <a:defRPr/>
            </a:pPr>
            <a:r>
              <a:rPr lang="zh-CN" altLang="en-US" dirty="0"/>
              <a:t>请将以下古文翻译成现代汉语：</a:t>
            </a:r>
            <a:endParaRPr lang="en-US" altLang="zh-CN" dirty="0"/>
          </a:p>
          <a:p>
            <a:pPr lvl="0">
              <a:lnSpc>
                <a:spcPct val="110000"/>
              </a:lnSpc>
              <a:spcBef>
                <a:spcPts val="600"/>
              </a:spcBef>
              <a:buFont typeface="Wingdings" panose="05000000000000000000" pitchFamily="2" charset="2"/>
              <a:buChar char="l"/>
              <a:defRPr/>
            </a:pPr>
            <a:r>
              <a:rPr lang="zh-CN" altLang="en-US" dirty="0"/>
              <a:t>将这段古文译为现代汉语：</a:t>
            </a:r>
            <a:endParaRPr lang="en-US" altLang="zh-CN" dirty="0"/>
          </a:p>
          <a:p>
            <a:pPr lvl="0">
              <a:lnSpc>
                <a:spcPct val="110000"/>
              </a:lnSpc>
              <a:spcBef>
                <a:spcPts val="600"/>
              </a:spcBef>
              <a:buFont typeface="Wingdings" panose="05000000000000000000" pitchFamily="2" charset="2"/>
              <a:buChar char="l"/>
              <a:defRPr/>
            </a:pPr>
            <a:r>
              <a:rPr lang="zh-CN" altLang="en-US" dirty="0"/>
              <a:t>请为以下古文生成一个问题，并给出答案：</a:t>
            </a:r>
            <a:endParaRPr lang="en-US" altLang="zh-CN" dirty="0"/>
          </a:p>
          <a:p>
            <a:pPr lvl="0">
              <a:lnSpc>
                <a:spcPct val="110000"/>
              </a:lnSpc>
              <a:spcBef>
                <a:spcPts val="600"/>
              </a:spcBef>
              <a:buFont typeface="Wingdings" panose="05000000000000000000" pitchFamily="2" charset="2"/>
              <a:buChar char="l"/>
              <a:defRPr/>
            </a:pPr>
            <a:r>
              <a:rPr lang="zh-CN" altLang="en-US" dirty="0"/>
              <a:t>生成一段类似于以下古文的句子：</a:t>
            </a:r>
            <a:endParaRPr lang="zh-CN" altLang="en-US" dirty="0"/>
          </a:p>
          <a:p>
            <a:pPr marL="0" lvl="0" indent="0">
              <a:lnSpc>
                <a:spcPct val="110000"/>
              </a:lnSpc>
              <a:spcBef>
                <a:spcPts val="600"/>
              </a:spcBef>
              <a:buNone/>
              <a:defRPr/>
            </a:pPr>
            <a:endParaRPr lang="en-US" altLang="zh-CN" sz="2400" dirty="0"/>
          </a:p>
          <a:p>
            <a:pPr marL="0" lvl="0" indent="0">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8004770" cy="1010629"/>
          </a:xfrm>
        </p:spPr>
        <p:txBody>
          <a:bodyPr>
            <a:normAutofit/>
          </a:bodyPr>
          <a:lstStyle/>
          <a:p>
            <a:r>
              <a:rPr lang="en-US" altLang="zh-CN" sz="3600" dirty="0">
                <a:latin typeface="宋体" panose="02010600030101010101" pitchFamily="2" charset="-122"/>
                <a:cs typeface="+mn-ea"/>
                <a:sym typeface="+mn-lt"/>
              </a:rPr>
              <a:t>2.3</a:t>
            </a:r>
            <a:r>
              <a:rPr lang="zh-CN" altLang="en-US" sz="3600" dirty="0">
                <a:latin typeface="宋体" panose="02010600030101010101" pitchFamily="2" charset="-122"/>
                <a:cs typeface="+mn-ea"/>
                <a:sym typeface="+mn-lt"/>
              </a:rPr>
              <a:t>合成方法</a:t>
            </a:r>
            <a:r>
              <a:rPr lang="en-US" altLang="zh-CN" sz="3600" dirty="0">
                <a:latin typeface="宋体" panose="02010600030101010101" pitchFamily="2" charset="-122"/>
                <a:cs typeface="+mn-ea"/>
                <a:sym typeface="+mn-lt"/>
              </a:rPr>
              <a:t>—Self-instruct</a:t>
            </a:r>
            <a:r>
              <a:rPr lang="zh-CN" altLang="en-US" sz="3600" dirty="0">
                <a:latin typeface="宋体" panose="02010600030101010101" pitchFamily="2" charset="-122"/>
                <a:cs typeface="+mn-ea"/>
                <a:sym typeface="+mn-lt"/>
              </a:rPr>
              <a:t>示例</a:t>
            </a:r>
            <a:endParaRPr lang="zh-CN" altLang="en-US" sz="3600" dirty="0">
              <a:latin typeface="宋体" panose="02010600030101010101" pitchFamily="2" charset="-122"/>
              <a:cs typeface="+mn-ea"/>
              <a:sym typeface="+mn-lt"/>
            </a:endParaRPr>
          </a:p>
        </p:txBody>
      </p:sp>
      <p:sp>
        <p:nvSpPr>
          <p:cNvPr id="4" name="内容占位符 3"/>
          <p:cNvSpPr txBox="1"/>
          <p:nvPr/>
        </p:nvSpPr>
        <p:spPr>
          <a:xfrm>
            <a:off x="125506" y="1219200"/>
            <a:ext cx="119409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spcBef>
                <a:spcPts val="600"/>
              </a:spcBef>
              <a:buNone/>
              <a:defRPr/>
            </a:pPr>
            <a:r>
              <a:rPr lang="zh-CN" altLang="en-US" dirty="0">
                <a:latin typeface="Calibri" panose="020F0502020204030204"/>
              </a:rPr>
              <a:t>生成新指令和响应：</a:t>
            </a:r>
            <a:endParaRPr lang="en-US" altLang="zh-CN" dirty="0">
              <a:latin typeface="Calibri" panose="020F0502020204030204"/>
            </a:endParaRPr>
          </a:p>
          <a:p>
            <a:pPr>
              <a:lnSpc>
                <a:spcPct val="110000"/>
              </a:lnSpc>
              <a:spcBef>
                <a:spcPts val="600"/>
              </a:spcBef>
              <a:buFont typeface="Wingdings" panose="05000000000000000000" pitchFamily="2" charset="2"/>
              <a:buChar char="l"/>
              <a:defRPr/>
            </a:pPr>
            <a:r>
              <a:rPr lang="zh-CN" altLang="en-US" dirty="0"/>
              <a:t>指令：请将以下古文翻译成现代汉语：关关雎鸠，在河之洲。</a:t>
            </a:r>
            <a:endParaRPr lang="zh-CN" altLang="en-US" dirty="0"/>
          </a:p>
          <a:p>
            <a:pPr marL="0" indent="0">
              <a:lnSpc>
                <a:spcPct val="110000"/>
              </a:lnSpc>
              <a:spcBef>
                <a:spcPts val="600"/>
              </a:spcBef>
              <a:buNone/>
              <a:defRPr/>
            </a:pPr>
            <a:r>
              <a:rPr lang="en-US" altLang="zh-CN" dirty="0"/>
              <a:t>   </a:t>
            </a:r>
            <a:r>
              <a:rPr lang="zh-CN" altLang="en-US" dirty="0"/>
              <a:t>响应：雎鸠鸟在河洲鸣叫。</a:t>
            </a:r>
            <a:endParaRPr lang="zh-CN" altLang="en-US" dirty="0"/>
          </a:p>
          <a:p>
            <a:pPr>
              <a:lnSpc>
                <a:spcPct val="110000"/>
              </a:lnSpc>
              <a:spcBef>
                <a:spcPts val="600"/>
              </a:spcBef>
              <a:buFont typeface="Wingdings" panose="05000000000000000000" pitchFamily="2" charset="2"/>
              <a:buChar char="l"/>
              <a:defRPr/>
            </a:pPr>
            <a:r>
              <a:rPr lang="zh-CN" altLang="en-US" dirty="0"/>
              <a:t>指令：将这段古文译为现代汉语：关关雎鸠，在河之洲。</a:t>
            </a:r>
            <a:endParaRPr lang="zh-CN" altLang="en-US" dirty="0"/>
          </a:p>
          <a:p>
            <a:pPr marL="0" indent="0">
              <a:lnSpc>
                <a:spcPct val="110000"/>
              </a:lnSpc>
              <a:spcBef>
                <a:spcPts val="600"/>
              </a:spcBef>
              <a:buNone/>
              <a:defRPr/>
            </a:pPr>
            <a:r>
              <a:rPr lang="zh-CN" altLang="en-US" dirty="0"/>
              <a:t>   响应：雎鸠鸟在河洲鸣叫。</a:t>
            </a:r>
            <a:endParaRPr lang="zh-CN" altLang="en-US" dirty="0"/>
          </a:p>
          <a:p>
            <a:pPr>
              <a:lnSpc>
                <a:spcPct val="110000"/>
              </a:lnSpc>
              <a:spcBef>
                <a:spcPts val="600"/>
              </a:spcBef>
              <a:buFont typeface="Wingdings" panose="05000000000000000000" pitchFamily="2" charset="2"/>
              <a:buChar char="l"/>
              <a:defRPr/>
            </a:pPr>
            <a:r>
              <a:rPr lang="zh-CN" altLang="en-US" dirty="0"/>
              <a:t>指令：请为以下古文生成一个问题，并给出答案：关关雎鸠，在河之洲。</a:t>
            </a:r>
            <a:endParaRPr lang="zh-CN" altLang="en-US" dirty="0"/>
          </a:p>
          <a:p>
            <a:pPr marL="0" indent="0">
              <a:lnSpc>
                <a:spcPct val="110000"/>
              </a:lnSpc>
              <a:spcBef>
                <a:spcPts val="600"/>
              </a:spcBef>
              <a:buNone/>
              <a:defRPr/>
            </a:pPr>
            <a:r>
              <a:rPr lang="zh-CN" altLang="en-US" dirty="0"/>
              <a:t>   响应：问题：这句古文的主要内容是什么？答案：雎鸠鸟在河洲 </a:t>
            </a:r>
            <a:endParaRPr lang="en-US" altLang="zh-CN" dirty="0"/>
          </a:p>
          <a:p>
            <a:pPr marL="0" indent="0">
              <a:lnSpc>
                <a:spcPct val="110000"/>
              </a:lnSpc>
              <a:spcBef>
                <a:spcPts val="600"/>
              </a:spcBef>
              <a:buNone/>
              <a:defRPr/>
            </a:pPr>
            <a:r>
              <a:rPr lang="en-US" altLang="zh-CN" dirty="0"/>
              <a:t>    </a:t>
            </a:r>
            <a:r>
              <a:rPr lang="zh-CN" altLang="en-US" dirty="0"/>
              <a:t>鸣叫。</a:t>
            </a:r>
            <a:endParaRPr lang="zh-CN" altLang="en-US" dirty="0"/>
          </a:p>
          <a:p>
            <a:pPr marL="0" lvl="0" indent="0">
              <a:lnSpc>
                <a:spcPct val="110000"/>
              </a:lnSpc>
              <a:spcBef>
                <a:spcPts val="600"/>
              </a:spcBef>
              <a:buNone/>
              <a:defRPr/>
            </a:pPr>
            <a:endParaRPr lang="zh-CN" altLang="en-US" sz="3600" dirty="0">
              <a:latin typeface="Calibri" panose="020F0502020204030204"/>
            </a:endParaRPr>
          </a:p>
          <a:p>
            <a:pPr marL="0" lvl="0" indent="0">
              <a:buNone/>
              <a:defRPr/>
            </a:pPr>
            <a:endParaRPr kumimoji="0" lang="en-US" altLang="zh-CN" sz="36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a:latin typeface="宋体" panose="02010600030101010101" pitchFamily="2" charset="-122"/>
                <a:cs typeface="+mn-ea"/>
                <a:sym typeface="+mn-lt"/>
              </a:rPr>
              <a:t>2.3</a:t>
            </a:r>
            <a:r>
              <a:rPr lang="zh-CN" altLang="en-US" sz="3600" dirty="0">
                <a:latin typeface="宋体" panose="02010600030101010101" pitchFamily="2" charset="-122"/>
                <a:cs typeface="+mn-ea"/>
                <a:sym typeface="+mn-lt"/>
              </a:rPr>
              <a:t>合成方法</a:t>
            </a:r>
            <a:r>
              <a:rPr lang="en-US" altLang="zh-CN" sz="3600" dirty="0">
                <a:latin typeface="宋体" panose="02010600030101010101" pitchFamily="2" charset="-122"/>
                <a:cs typeface="+mn-ea"/>
                <a:sym typeface="+mn-lt"/>
              </a:rPr>
              <a:t>—</a:t>
            </a:r>
            <a:r>
              <a:rPr lang="en-US" altLang="zh-CN" sz="3600" dirty="0" err="1">
                <a:latin typeface="宋体" panose="02010600030101010101" pitchFamily="2" charset="-122"/>
                <a:cs typeface="+mn-ea"/>
                <a:sym typeface="+mn-lt"/>
              </a:rPr>
              <a:t>Evol</a:t>
            </a:r>
            <a:r>
              <a:rPr lang="en-US" altLang="zh-CN" sz="3600" dirty="0">
                <a:latin typeface="宋体" panose="02010600030101010101" pitchFamily="2" charset="-122"/>
                <a:cs typeface="+mn-ea"/>
                <a:sym typeface="+mn-lt"/>
              </a:rPr>
              <a:t>-instruct</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6" y="1350724"/>
            <a:ext cx="11331388" cy="497835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dirty="0">
                <a:latin typeface="Calibri" panose="020F0502020204030204"/>
              </a:rPr>
              <a:t>	</a:t>
            </a:r>
            <a:r>
              <a:rPr lang="en-US" altLang="zh-CN" dirty="0" err="1">
                <a:latin typeface="Calibri" panose="020F0502020204030204"/>
              </a:rPr>
              <a:t>Evol</a:t>
            </a:r>
            <a:r>
              <a:rPr lang="en-US" altLang="zh-CN" dirty="0">
                <a:latin typeface="Calibri" panose="020F0502020204030204"/>
              </a:rPr>
              <a:t>-instruct</a:t>
            </a:r>
            <a:r>
              <a:rPr lang="zh-CN" altLang="en-US" dirty="0">
                <a:latin typeface="Calibri" panose="020F0502020204030204"/>
              </a:rPr>
              <a:t>是一种基于大语言模型的指令数据生成技术，它基于初始指令数据集进行扩展。在该方法中，大语言模型作为指令演化器，从深度演化和广度演化两个方向进行指令的拓展。</a:t>
            </a:r>
            <a:endParaRPr lang="en-US" altLang="zh-CN" dirty="0">
              <a:latin typeface="Calibri" panose="020F0502020204030204"/>
            </a:endParaRPr>
          </a:p>
          <a:p>
            <a:pPr marL="0" lvl="0" indent="0">
              <a:buNone/>
              <a:defRPr/>
            </a:pPr>
            <a:r>
              <a:rPr kumimoji="0" lang="zh-CN" altLang="en-US" b="1" i="0" u="none" strike="noStrike" kern="1200" cap="none" spc="0" normalizeH="0" baseline="0" noProof="0" dirty="0">
                <a:ln>
                  <a:noFill/>
                </a:ln>
                <a:effectLst/>
                <a:uLnTx/>
                <a:uFillTx/>
                <a:latin typeface="Calibri" panose="020F0502020204030204"/>
                <a:ea typeface="楷体" panose="02010609060101010101" pitchFamily="49" charset="-122"/>
                <a:cs typeface="+mn-cs"/>
              </a:rPr>
              <a:t>深度演化：</a:t>
            </a:r>
            <a:r>
              <a:rPr lang="zh-CN" altLang="en-US" dirty="0"/>
              <a:t>通过五种特定类型的提示（添加约束、深化、具体化、增加推理步骤以及使输入复杂化）使得指令变得更加复杂与困难；</a:t>
            </a:r>
            <a:endParaRPr lang="en-US" altLang="zh-CN" dirty="0"/>
          </a:p>
          <a:p>
            <a:pPr marL="0" lvl="0" indent="0">
              <a:buNone/>
              <a:defRPr/>
            </a:pPr>
            <a:r>
              <a:rPr kumimoji="0" lang="zh-CN" altLang="en-US" b="1" i="0" u="none" strike="noStrike" kern="1200" cap="none" spc="0" normalizeH="0" baseline="0" noProof="0" dirty="0">
                <a:ln>
                  <a:noFill/>
                </a:ln>
                <a:effectLst/>
                <a:uLnTx/>
                <a:uFillTx/>
                <a:latin typeface="Calibri" panose="020F0502020204030204"/>
                <a:ea typeface="楷体" panose="02010609060101010101" pitchFamily="49" charset="-122"/>
                <a:cs typeface="+mn-cs"/>
              </a:rPr>
              <a:t>广度演化：</a:t>
            </a:r>
            <a:r>
              <a:rPr lang="zh-CN" altLang="en-US" dirty="0"/>
              <a:t>旨在扩充指令主题范围、指令涉及的能力范围以及整体数据集的多样性。。</a:t>
            </a:r>
            <a:endParaRPr lang="en-US" altLang="zh-CN" dirty="0"/>
          </a:p>
          <a:p>
            <a:pPr marL="0" lvl="0" indent="0">
              <a:buNone/>
              <a:defRPr/>
            </a:pPr>
            <a:r>
              <a:rPr lang="en-US" altLang="zh-CN" dirty="0"/>
              <a:t>	</a:t>
            </a:r>
            <a:r>
              <a:rPr lang="zh-CN" altLang="en-US" dirty="0"/>
              <a:t>将此提示和需要重写的指令输入到大语言模型中，模型便会根据这些指令生成演化后新的提示。然后再将这个指令输入给大模型来得到相应的答案，这样便构建了一条新的指令</a:t>
            </a:r>
            <a:r>
              <a:rPr lang="en-US" altLang="zh-CN" dirty="0"/>
              <a:t>-</a:t>
            </a:r>
            <a:r>
              <a:rPr lang="zh-CN" altLang="en-US" dirty="0"/>
              <a:t>输出数据实例。</a:t>
            </a: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a:latin typeface="宋体" panose="02010600030101010101" pitchFamily="2" charset="-122"/>
                <a:cs typeface="+mn-ea"/>
                <a:sym typeface="+mn-lt"/>
              </a:rPr>
              <a:t>2.3</a:t>
            </a:r>
            <a:r>
              <a:rPr lang="zh-CN" altLang="en-US" sz="3600" dirty="0">
                <a:latin typeface="宋体" panose="02010600030101010101" pitchFamily="2" charset="-122"/>
                <a:cs typeface="+mn-ea"/>
                <a:sym typeface="+mn-lt"/>
              </a:rPr>
              <a:t>合成方法</a:t>
            </a:r>
            <a:r>
              <a:rPr lang="en-US" altLang="zh-CN" sz="3600" dirty="0">
                <a:latin typeface="宋体" panose="02010600030101010101" pitchFamily="2" charset="-122"/>
                <a:cs typeface="+mn-ea"/>
                <a:sym typeface="+mn-lt"/>
              </a:rPr>
              <a:t>—</a:t>
            </a:r>
            <a:r>
              <a:rPr lang="en-US" altLang="zh-CN" sz="3600" dirty="0" err="1">
                <a:latin typeface="宋体" panose="02010600030101010101" pitchFamily="2" charset="-122"/>
                <a:cs typeface="+mn-ea"/>
                <a:sym typeface="+mn-lt"/>
              </a:rPr>
              <a:t>Evol</a:t>
            </a:r>
            <a:r>
              <a:rPr lang="en-US" altLang="zh-CN" sz="3600" dirty="0">
                <a:latin typeface="宋体" panose="02010600030101010101" pitchFamily="2" charset="-122"/>
                <a:cs typeface="+mn-ea"/>
                <a:sym typeface="+mn-lt"/>
              </a:rPr>
              <a:t>-instruct</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6" y="1350724"/>
            <a:ext cx="11331388" cy="497835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spcBef>
                <a:spcPts val="600"/>
              </a:spcBef>
              <a:buNone/>
              <a:defRPr/>
            </a:pPr>
            <a:r>
              <a:rPr lang="zh-CN" altLang="en-US" dirty="0">
                <a:latin typeface="Calibri" panose="020F0502020204030204"/>
              </a:rPr>
              <a:t>深度演化（添加约束）指令：</a:t>
            </a:r>
            <a:endParaRPr lang="en-US" altLang="zh-CN" dirty="0">
              <a:latin typeface="Calibri" panose="020F0502020204030204"/>
            </a:endParaRPr>
          </a:p>
          <a:p>
            <a:pPr marL="0" lvl="0" indent="0">
              <a:lnSpc>
                <a:spcPct val="110000"/>
              </a:lnSpc>
              <a:spcBef>
                <a:spcPts val="600"/>
              </a:spcBef>
              <a:buNone/>
              <a:defRPr/>
            </a:pPr>
            <a:endParaRPr lang="en-US" altLang="zh-CN" sz="3200" dirty="0">
              <a:latin typeface="Calibri" panose="020F0502020204030204"/>
            </a:endParaRPr>
          </a:p>
        </p:txBody>
      </p:sp>
      <p:pic>
        <p:nvPicPr>
          <p:cNvPr id="4" name="图片 3"/>
          <p:cNvPicPr>
            <a:picLocks noChangeAspect="1"/>
          </p:cNvPicPr>
          <p:nvPr/>
        </p:nvPicPr>
        <p:blipFill>
          <a:blip r:embed="rId1"/>
          <a:stretch>
            <a:fillRect/>
          </a:stretch>
        </p:blipFill>
        <p:spPr>
          <a:xfrm>
            <a:off x="430306" y="1976509"/>
            <a:ext cx="9539723" cy="395473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8004770" cy="1010629"/>
          </a:xfrm>
        </p:spPr>
        <p:txBody>
          <a:bodyPr>
            <a:normAutofit/>
          </a:bodyPr>
          <a:lstStyle/>
          <a:p>
            <a:r>
              <a:rPr lang="en-US" altLang="zh-CN" sz="3600" dirty="0">
                <a:latin typeface="宋体" panose="02010600030101010101" pitchFamily="2" charset="-122"/>
                <a:cs typeface="+mn-ea"/>
                <a:sym typeface="+mn-lt"/>
              </a:rPr>
              <a:t>2.3</a:t>
            </a:r>
            <a:r>
              <a:rPr lang="zh-CN" altLang="en-US" sz="3600" dirty="0">
                <a:latin typeface="宋体" panose="02010600030101010101" pitchFamily="2" charset="-122"/>
                <a:cs typeface="+mn-ea"/>
                <a:sym typeface="+mn-lt"/>
              </a:rPr>
              <a:t>合成方法</a:t>
            </a:r>
            <a:r>
              <a:rPr lang="en-US" altLang="zh-CN" sz="3600" dirty="0">
                <a:latin typeface="宋体" panose="02010600030101010101" pitchFamily="2" charset="-122"/>
                <a:cs typeface="+mn-ea"/>
                <a:sym typeface="+mn-lt"/>
              </a:rPr>
              <a:t>—</a:t>
            </a:r>
            <a:r>
              <a:rPr lang="en-US" altLang="zh-CN" sz="3600" dirty="0" err="1">
                <a:latin typeface="宋体" panose="02010600030101010101" pitchFamily="2" charset="-122"/>
                <a:cs typeface="+mn-ea"/>
                <a:sym typeface="+mn-lt"/>
              </a:rPr>
              <a:t>Evol</a:t>
            </a:r>
            <a:r>
              <a:rPr lang="en-US" altLang="zh-CN" sz="3600" dirty="0">
                <a:latin typeface="宋体" panose="02010600030101010101" pitchFamily="2" charset="-122"/>
                <a:cs typeface="+mn-ea"/>
                <a:sym typeface="+mn-lt"/>
              </a:rPr>
              <a:t>-instruct</a:t>
            </a:r>
            <a:r>
              <a:rPr lang="zh-CN" altLang="en-US" sz="3600" dirty="0">
                <a:latin typeface="宋体" panose="02010600030101010101" pitchFamily="2" charset="-122"/>
                <a:cs typeface="+mn-ea"/>
                <a:sym typeface="+mn-lt"/>
              </a:rPr>
              <a:t>示例</a:t>
            </a:r>
            <a:endParaRPr lang="zh-CN" altLang="en-US" sz="3600" dirty="0">
              <a:latin typeface="宋体" panose="02010600030101010101" pitchFamily="2" charset="-122"/>
              <a:cs typeface="+mn-ea"/>
              <a:sym typeface="+mn-lt"/>
            </a:endParaRPr>
          </a:p>
        </p:txBody>
      </p:sp>
      <p:sp>
        <p:nvSpPr>
          <p:cNvPr id="4" name="内容占位符 3"/>
          <p:cNvSpPr txBox="1"/>
          <p:nvPr/>
        </p:nvSpPr>
        <p:spPr>
          <a:xfrm>
            <a:off x="381356" y="1303244"/>
            <a:ext cx="11429288" cy="43568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spcBef>
                <a:spcPts val="600"/>
              </a:spcBef>
              <a:buNone/>
              <a:defRPr/>
            </a:pPr>
            <a:r>
              <a:rPr lang="zh-CN" altLang="en-US" dirty="0"/>
              <a:t>广度演化指令：</a:t>
            </a:r>
            <a:endParaRPr lang="en-US" altLang="zh-CN" dirty="0"/>
          </a:p>
          <a:p>
            <a:pPr marL="0" lvl="0" indent="0">
              <a:lnSpc>
                <a:spcPct val="110000"/>
              </a:lnSpc>
              <a:spcBef>
                <a:spcPts val="600"/>
              </a:spcBef>
              <a:buNone/>
              <a:defRPr/>
            </a:pPr>
            <a:endParaRPr lang="en-US" altLang="zh-CN" dirty="0"/>
          </a:p>
          <a:p>
            <a:pPr marL="0" lvl="0" indent="0">
              <a:lnSpc>
                <a:spcPct val="110000"/>
              </a:lnSpc>
              <a:spcBef>
                <a:spcPts val="600"/>
              </a:spcBef>
              <a:buNone/>
              <a:defRPr/>
            </a:pPr>
            <a:endParaRPr lang="en-US" altLang="zh-CN" dirty="0"/>
          </a:p>
          <a:p>
            <a:pPr marL="0" lvl="0" indent="0">
              <a:lnSpc>
                <a:spcPct val="110000"/>
              </a:lnSpc>
              <a:spcBef>
                <a:spcPts val="600"/>
              </a:spcBef>
              <a:buNone/>
              <a:defRPr/>
            </a:pPr>
            <a:endParaRPr lang="en-US" altLang="zh-CN" dirty="0"/>
          </a:p>
          <a:p>
            <a:pPr marL="0" lvl="0" indent="0">
              <a:lnSpc>
                <a:spcPct val="110000"/>
              </a:lnSpc>
              <a:spcBef>
                <a:spcPts val="600"/>
              </a:spcBef>
              <a:buNone/>
              <a:defRPr/>
            </a:pPr>
            <a:endParaRPr lang="en-US" altLang="zh-CN" dirty="0"/>
          </a:p>
          <a:p>
            <a:pPr marL="0" lvl="0" indent="0">
              <a:lnSpc>
                <a:spcPct val="110000"/>
              </a:lnSpc>
              <a:spcBef>
                <a:spcPts val="600"/>
              </a:spcBef>
              <a:buNone/>
              <a:defRPr/>
            </a:pPr>
            <a:endParaRPr lang="en-US" altLang="zh-CN" dirty="0"/>
          </a:p>
          <a:p>
            <a:pPr marL="0" lvl="0" indent="0">
              <a:lnSpc>
                <a:spcPct val="110000"/>
              </a:lnSpc>
              <a:spcBef>
                <a:spcPts val="600"/>
              </a:spcBef>
              <a:buNone/>
              <a:defRPr/>
            </a:pPr>
            <a:r>
              <a:rPr lang="zh-CN" altLang="en-US" dirty="0"/>
              <a:t>数据后处理：该阶段将去除部分实例数据以保证数据集合的整体质量和多样性。常用处理规则如：使用</a:t>
            </a:r>
            <a:r>
              <a:rPr lang="en-US" altLang="zh-CN" dirty="0"/>
              <a:t>ChatGPT</a:t>
            </a:r>
            <a:r>
              <a:rPr lang="zh-CN" altLang="en-US" dirty="0"/>
              <a:t>比较演化前后的指令，移除</a:t>
            </a:r>
            <a:r>
              <a:rPr lang="en-US" altLang="zh-CN" dirty="0"/>
              <a:t>ChatGPT</a:t>
            </a:r>
            <a:r>
              <a:rPr lang="zh-CN" altLang="en-US" dirty="0"/>
              <a:t>认为差异很小的指令；移除大模型难以响应的指令，如响应中包含“</a:t>
            </a:r>
            <a:r>
              <a:rPr lang="en-US" altLang="zh-CN" dirty="0"/>
              <a:t>sorry”</a:t>
            </a:r>
            <a:r>
              <a:rPr lang="zh-CN" altLang="en-US" dirty="0"/>
              <a:t>或响应长度过短；移除仅包含标点符号和连词的指令或回复。</a:t>
            </a:r>
            <a:endParaRPr lang="en-US" altLang="zh-CN" dirty="0"/>
          </a:p>
          <a:p>
            <a:pPr marL="0" lvl="0" indent="0">
              <a:buNone/>
              <a:defRPr/>
            </a:pPr>
            <a:endParaRPr kumimoji="0" lang="en-US" altLang="zh-CN" sz="36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3617474" y="1303244"/>
            <a:ext cx="6119457" cy="28346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01</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30" y="2505672"/>
            <a:ext cx="4427895" cy="1446550"/>
          </a:xfrm>
          <a:prstGeom prst="rect">
            <a:avLst/>
          </a:prstGeom>
        </p:spPr>
        <p:txBody>
          <a:bodyPr wrap="square">
            <a:spAutoFit/>
          </a:bodyPr>
          <a:lstStyle/>
          <a:p>
            <a:pPr algn="ct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指令数据简介</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a:p>
            <a:pPr algn="ct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03</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31" y="2505672"/>
            <a:ext cx="6486975" cy="1446550"/>
          </a:xfrm>
          <a:prstGeom prst="rect">
            <a:avLst/>
          </a:prstGeom>
        </p:spPr>
        <p:txBody>
          <a:bodyPr wrap="square">
            <a:spAutoFit/>
          </a:bodyPr>
          <a:lstStyle/>
          <a:p>
            <a:pPr algn="ct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基于</a:t>
            </a:r>
            <a:r>
              <a:rPr lang="en-US" altLang="zh-CN" sz="4400" dirty="0">
                <a:ln w="6350">
                  <a:noFill/>
                </a:ln>
                <a:solidFill>
                  <a:schemeClr val="accent6">
                    <a:lumMod val="50000"/>
                  </a:schemeClr>
                </a:solidFill>
                <a:latin typeface="Impact" panose="020B0806030902050204" pitchFamily="34" charset="0"/>
                <a:ea typeface="微软雅黑" panose="020B0503020204020204" pitchFamily="34" charset="-122"/>
              </a:rPr>
              <a:t>Refer-GPT</a:t>
            </a: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方法的问答数据获取</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err="1">
                <a:latin typeface="宋体" panose="02010600030101010101" pitchFamily="2" charset="-122"/>
                <a:cs typeface="+mn-ea"/>
                <a:sym typeface="+mn-lt"/>
              </a:rPr>
              <a:t>ReferGPT</a:t>
            </a:r>
            <a:r>
              <a:rPr lang="zh-CN" altLang="en-US" sz="3600" dirty="0">
                <a:latin typeface="宋体" panose="02010600030101010101" pitchFamily="2" charset="-122"/>
                <a:cs typeface="+mn-ea"/>
                <a:sym typeface="+mn-lt"/>
              </a:rPr>
              <a:t>简介</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5" y="1153500"/>
            <a:ext cx="11761695"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a:p>
            <a:pPr marL="0" lvl="0" indent="0">
              <a:buNone/>
              <a:defRPr/>
            </a:pPr>
            <a:r>
              <a:rPr lang="en-US" altLang="zh-CN" b="1" dirty="0">
                <a:latin typeface="Calibri" panose="020F0502020204030204"/>
              </a:rPr>
              <a:t>	</a:t>
            </a:r>
            <a:r>
              <a:rPr lang="en-US" altLang="zh-CN" b="1" dirty="0" err="1">
                <a:latin typeface="Calibri" panose="020F0502020204030204"/>
              </a:rPr>
              <a:t>ReferGPT</a:t>
            </a:r>
            <a:r>
              <a:rPr lang="zh-CN" altLang="en-US" b="1" dirty="0">
                <a:latin typeface="Calibri" panose="020F0502020204030204"/>
              </a:rPr>
              <a:t>，这是一种利用 </a:t>
            </a:r>
            <a:r>
              <a:rPr lang="en-US" altLang="zh-CN" b="1" dirty="0">
                <a:latin typeface="Calibri" panose="020F0502020204030204"/>
              </a:rPr>
              <a:t>GPT-3.5/GPT-4 </a:t>
            </a:r>
            <a:r>
              <a:rPr lang="zh-CN" altLang="en-US" b="1" dirty="0">
                <a:latin typeface="Calibri" panose="020F0502020204030204"/>
              </a:rPr>
              <a:t>等强大 </a:t>
            </a:r>
            <a:r>
              <a:rPr lang="en-US" altLang="zh-CN" b="1" dirty="0">
                <a:latin typeface="Calibri" panose="020F0502020204030204"/>
              </a:rPr>
              <a:t>LLM </a:t>
            </a:r>
            <a:r>
              <a:rPr lang="zh-CN" altLang="en-US" b="1" dirty="0">
                <a:latin typeface="Calibri" panose="020F0502020204030204"/>
              </a:rPr>
              <a:t>的能力生成真实和定制化多轮对话的方法。</a:t>
            </a:r>
            <a:r>
              <a:rPr lang="en-US" altLang="zh-CN" b="1" dirty="0" err="1">
                <a:latin typeface="Calibri" panose="020F0502020204030204"/>
              </a:rPr>
              <a:t>RefGPT</a:t>
            </a:r>
            <a:r>
              <a:rPr lang="en-US" altLang="zh-CN" b="1" dirty="0">
                <a:latin typeface="Calibri" panose="020F0502020204030204"/>
              </a:rPr>
              <a:t> </a:t>
            </a:r>
            <a:r>
              <a:rPr lang="zh-CN" altLang="en-US" b="1" dirty="0">
                <a:latin typeface="Calibri" panose="020F0502020204030204"/>
              </a:rPr>
              <a:t>首先提供纯文本或文档作为参考资源，然后引导 </a:t>
            </a:r>
            <a:r>
              <a:rPr lang="en-US" altLang="zh-CN" b="1" dirty="0">
                <a:latin typeface="Calibri" panose="020F0502020204030204"/>
              </a:rPr>
              <a:t>LLM </a:t>
            </a:r>
            <a:r>
              <a:rPr lang="zh-CN" altLang="en-US" b="1" dirty="0">
                <a:latin typeface="Calibri" panose="020F0502020204030204"/>
              </a:rPr>
              <a:t>利用参考资源生成对话。通过提供足够多的新话题信息作为上下文，最大程度地减少了幻觉和不真实内容的生成。</a:t>
            </a:r>
            <a:r>
              <a:rPr lang="en-US" altLang="zh-CN" b="1" dirty="0" err="1">
                <a:latin typeface="Calibri" panose="020F0502020204030204"/>
              </a:rPr>
              <a:t>RefGPT</a:t>
            </a:r>
            <a:r>
              <a:rPr lang="en-US" altLang="zh-CN" b="1" dirty="0">
                <a:latin typeface="Calibri" panose="020F0502020204030204"/>
              </a:rPr>
              <a:t> </a:t>
            </a:r>
            <a:r>
              <a:rPr lang="zh-CN" altLang="en-US" b="1" dirty="0">
                <a:latin typeface="Calibri" panose="020F0502020204030204"/>
              </a:rPr>
              <a:t>还允许在结构、风格和内容上对对话进行定制，从而灵活生成具有多样性的对话。</a:t>
            </a:r>
            <a:endParaRPr lang="en-US" altLang="zh-CN" b="1" dirty="0">
              <a:latin typeface="Calibri" panose="020F0502020204030204"/>
            </a:endParaRPr>
          </a:p>
          <a:p>
            <a:pPr marL="0" lvl="0" indent="0">
              <a:buNone/>
              <a:defRPr/>
            </a:pPr>
            <a:endParaRPr lang="en-US" altLang="zh-CN" b="1" dirty="0">
              <a:latin typeface="Calibri" panose="020F0502020204030204"/>
            </a:endParaRPr>
          </a:p>
          <a:p>
            <a:pPr marL="0" lvl="0" indent="0">
              <a:buNone/>
              <a:defRPr/>
            </a:pPr>
            <a:r>
              <a:rPr lang="zh-CN" altLang="en-US" b="1" dirty="0">
                <a:latin typeface="Calibri" panose="020F0502020204030204"/>
              </a:rPr>
              <a:t>引用自：</a:t>
            </a:r>
            <a:r>
              <a:rPr lang="en-US" altLang="zh-CN" b="1" dirty="0">
                <a:latin typeface="Calibri" panose="020F0502020204030204"/>
              </a:rPr>
              <a:t>Yang D, Yuan R, Fan Y, et al. </a:t>
            </a:r>
            <a:r>
              <a:rPr lang="en-US" altLang="zh-CN" b="1" dirty="0" err="1">
                <a:latin typeface="Calibri" panose="020F0502020204030204"/>
              </a:rPr>
              <a:t>RefGPT</a:t>
            </a:r>
            <a:r>
              <a:rPr lang="en-US" altLang="zh-CN" b="1" dirty="0">
                <a:latin typeface="Calibri" panose="020F0502020204030204"/>
              </a:rPr>
              <a:t>: Dialogue Generation of GPT, by GPT, and for GPT[J]. </a:t>
            </a:r>
            <a:r>
              <a:rPr lang="en-US" altLang="zh-CN" b="1" dirty="0" err="1">
                <a:latin typeface="Calibri" panose="020F0502020204030204"/>
              </a:rPr>
              <a:t>arXiv</a:t>
            </a:r>
            <a:r>
              <a:rPr lang="en-US" altLang="zh-CN" b="1" dirty="0">
                <a:latin typeface="Calibri" panose="020F0502020204030204"/>
              </a:rPr>
              <a:t> preprint arXiv:2305.14994, 2023.</a:t>
            </a:r>
            <a:endParaRPr lang="en-US" altLang="zh-CN" b="1" dirty="0">
              <a:latin typeface="Calibri" panose="020F0502020204030204"/>
            </a:endParaRPr>
          </a:p>
          <a:p>
            <a:pPr marL="0" lvl="0" indent="0">
              <a:buNone/>
              <a:defRPr/>
            </a:pPr>
            <a:endParaRPr lang="en-US" altLang="zh-CN" b="1" dirty="0">
              <a:latin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err="1">
                <a:latin typeface="宋体" panose="02010600030101010101" pitchFamily="2" charset="-122"/>
                <a:cs typeface="+mn-ea"/>
                <a:sym typeface="+mn-lt"/>
              </a:rPr>
              <a:t>ReferGPT</a:t>
            </a:r>
            <a:r>
              <a:rPr lang="zh-CN" altLang="en-US" sz="3600" dirty="0">
                <a:latin typeface="宋体" panose="02010600030101010101" pitchFamily="2" charset="-122"/>
                <a:cs typeface="+mn-ea"/>
                <a:sym typeface="+mn-lt"/>
              </a:rPr>
              <a:t>框架</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5" y="1153500"/>
            <a:ext cx="11761695"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a:p>
            <a:pPr marL="0" lvl="0" indent="0">
              <a:buNone/>
              <a:defRPr/>
            </a:pPr>
            <a:endParaRPr lang="en-US" altLang="zh-CN" b="1" dirty="0">
              <a:latin typeface="Calibri" panose="020F0502020204030204"/>
            </a:endParaRPr>
          </a:p>
          <a:p>
            <a:pPr marL="0" lvl="0" indent="0">
              <a:buNone/>
              <a:defRPr/>
            </a:pPr>
            <a:endParaRPr lang="en-US" altLang="zh-CN" b="1" dirty="0">
              <a:latin typeface="Calibri" panose="020F0502020204030204"/>
            </a:endParaRPr>
          </a:p>
          <a:p>
            <a:pPr marL="0" lvl="0" indent="0">
              <a:buNone/>
              <a:defRPr/>
            </a:pPr>
            <a:endParaRPr lang="en-US" altLang="zh-CN" b="1" dirty="0">
              <a:latin typeface="Calibri" panose="020F0502020204030204"/>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9460" y="968068"/>
            <a:ext cx="8787483" cy="55541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err="1">
                <a:latin typeface="宋体" panose="02010600030101010101" pitchFamily="2" charset="-122"/>
                <a:cs typeface="+mn-ea"/>
                <a:sym typeface="+mn-lt"/>
              </a:rPr>
              <a:t>ReferGPT</a:t>
            </a:r>
            <a:r>
              <a:rPr lang="zh-CN" altLang="en-US" sz="3600" dirty="0">
                <a:latin typeface="宋体" panose="02010600030101010101" pitchFamily="2" charset="-122"/>
                <a:cs typeface="+mn-ea"/>
                <a:sym typeface="+mn-lt"/>
              </a:rPr>
              <a:t>项目使用</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5" y="1153500"/>
            <a:ext cx="7284945"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latin typeface="Calibri" panose="020F0502020204030204"/>
              </a:rPr>
              <a:t>ReferGPT</a:t>
            </a:r>
            <a:r>
              <a:rPr lang="zh-CN" altLang="en-US" b="1" dirty="0">
                <a:latin typeface="Calibri" panose="020F0502020204030204"/>
              </a:rPr>
              <a:t>项目文件结构：</a:t>
            </a:r>
            <a:endParaRPr lang="en-US" altLang="zh-CN" b="1" dirty="0">
              <a:latin typeface="Calibri" panose="020F0502020204030204"/>
            </a:endParaRPr>
          </a:p>
          <a:p>
            <a:pPr marL="0" lvl="0" indent="0">
              <a:buNone/>
              <a:defRPr/>
            </a:pPr>
            <a:r>
              <a:rPr lang="zh-CN" altLang="en-US" b="1" dirty="0">
                <a:latin typeface="Calibri" panose="020F0502020204030204"/>
              </a:rPr>
              <a:t>其中，</a:t>
            </a:r>
            <a:r>
              <a:rPr lang="en-US" altLang="zh-CN" b="1" dirty="0" err="1">
                <a:latin typeface="Calibri" panose="020F0502020204030204"/>
              </a:rPr>
              <a:t>py</a:t>
            </a:r>
            <a:r>
              <a:rPr lang="zh-CN" altLang="en-US" b="1" dirty="0">
                <a:latin typeface="Calibri" panose="020F0502020204030204"/>
              </a:rPr>
              <a:t>文件是项目的核心源代码，可在其中进行本地化的对话结构、风格定制；</a:t>
            </a:r>
            <a:endParaRPr lang="en-US" altLang="zh-CN" b="1" dirty="0">
              <a:latin typeface="Calibri" panose="020F0502020204030204"/>
            </a:endParaRPr>
          </a:p>
          <a:p>
            <a:pPr marL="0" lvl="0" indent="0">
              <a:buNone/>
              <a:defRPr/>
            </a:pPr>
            <a:r>
              <a:rPr lang="en-US" altLang="zh-CN" b="1" dirty="0" err="1">
                <a:latin typeface="Calibri" panose="020F0502020204030204"/>
              </a:rPr>
              <a:t>Wiki_demo.jsonl</a:t>
            </a:r>
            <a:r>
              <a:rPr lang="zh-CN" altLang="en-US" b="1" dirty="0">
                <a:latin typeface="Calibri" panose="020F0502020204030204"/>
              </a:rPr>
              <a:t>是示例的输入参考资源文件；</a:t>
            </a:r>
            <a:endParaRPr lang="en-US" altLang="zh-CN" b="1" dirty="0">
              <a:latin typeface="Calibri" panose="020F0502020204030204"/>
            </a:endParaRPr>
          </a:p>
          <a:p>
            <a:pPr marL="0" lvl="0" indent="0">
              <a:buNone/>
              <a:defRPr/>
            </a:pPr>
            <a:r>
              <a:rPr lang="en-US" altLang="zh-CN" b="1" dirty="0" err="1">
                <a:latin typeface="Calibri" panose="020F0502020204030204"/>
              </a:rPr>
              <a:t>Api_config.jsonl</a:t>
            </a:r>
            <a:r>
              <a:rPr lang="zh-CN" altLang="en-US" b="1" dirty="0">
                <a:latin typeface="Calibri" panose="020F0502020204030204"/>
              </a:rPr>
              <a:t>是所使用</a:t>
            </a:r>
            <a:r>
              <a:rPr lang="en-US" altLang="zh-CN" b="1" dirty="0">
                <a:latin typeface="Calibri" panose="020F0502020204030204"/>
              </a:rPr>
              <a:t>LLM</a:t>
            </a:r>
            <a:r>
              <a:rPr lang="zh-CN" altLang="en-US" b="1" dirty="0">
                <a:latin typeface="Calibri" panose="020F0502020204030204"/>
              </a:rPr>
              <a:t>的访问</a:t>
            </a:r>
            <a:r>
              <a:rPr lang="en-US" altLang="zh-CN" b="1" dirty="0">
                <a:latin typeface="Calibri" panose="020F0502020204030204"/>
              </a:rPr>
              <a:t>API;</a:t>
            </a:r>
            <a:endParaRPr lang="en-US" altLang="zh-CN" b="1" dirty="0">
              <a:latin typeface="Calibri" panose="020F0502020204030204"/>
            </a:endParaRPr>
          </a:p>
          <a:p>
            <a:pPr marL="0" lvl="0" indent="0">
              <a:buNone/>
              <a:defRPr/>
            </a:pPr>
            <a:endParaRPr lang="en-US" altLang="zh-CN" b="1" dirty="0">
              <a:latin typeface="Calibri" panose="020F0502020204030204"/>
            </a:endParaRPr>
          </a:p>
          <a:p>
            <a:pPr marL="0" lvl="0" indent="0">
              <a:buNone/>
              <a:defRPr/>
            </a:pPr>
            <a:endParaRPr lang="en-US" altLang="zh-CN" b="1" dirty="0">
              <a:latin typeface="Calibri" panose="020F0502020204030204"/>
            </a:endParaRPr>
          </a:p>
        </p:txBody>
      </p:sp>
      <p:pic>
        <p:nvPicPr>
          <p:cNvPr id="4" name="图片 3"/>
          <p:cNvPicPr>
            <a:picLocks noChangeAspect="1"/>
          </p:cNvPicPr>
          <p:nvPr/>
        </p:nvPicPr>
        <p:blipFill>
          <a:blip r:embed="rId1"/>
          <a:stretch>
            <a:fillRect/>
          </a:stretch>
        </p:blipFill>
        <p:spPr>
          <a:xfrm>
            <a:off x="7715250" y="2488109"/>
            <a:ext cx="4333304" cy="40698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err="1">
                <a:latin typeface="宋体" panose="02010600030101010101" pitchFamily="2" charset="-122"/>
                <a:cs typeface="+mn-ea"/>
                <a:sym typeface="+mn-lt"/>
              </a:rPr>
              <a:t>ReferGPT</a:t>
            </a:r>
            <a:r>
              <a:rPr lang="zh-CN" altLang="en-US" sz="3600" dirty="0">
                <a:latin typeface="宋体" panose="02010600030101010101" pitchFamily="2" charset="-122"/>
                <a:cs typeface="+mn-ea"/>
                <a:sym typeface="+mn-lt"/>
              </a:rPr>
              <a:t>项目使用</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5" y="1153500"/>
            <a:ext cx="4820351"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latin typeface="Calibri" panose="020F0502020204030204"/>
              </a:rPr>
              <a:t>运行</a:t>
            </a:r>
            <a:r>
              <a:rPr lang="en-US" altLang="zh-CN" b="1" dirty="0" err="1">
                <a:latin typeface="Calibri" panose="020F0502020204030204"/>
              </a:rPr>
              <a:t>ReferGPT</a:t>
            </a:r>
            <a:r>
              <a:rPr lang="zh-CN" altLang="en-US" b="1" dirty="0">
                <a:latin typeface="Calibri" panose="020F0502020204030204"/>
              </a:rPr>
              <a:t>进行多轮对话数据生成可使用以下指令：</a:t>
            </a:r>
            <a:endParaRPr lang="en-US" altLang="zh-CN" b="1" dirty="0">
              <a:latin typeface="Calibri" panose="020F0502020204030204"/>
            </a:endParaRPr>
          </a:p>
          <a:p>
            <a:pPr marL="0" lvl="0" indent="0">
              <a:buNone/>
              <a:defRPr/>
            </a:pPr>
            <a:endParaRPr lang="en-US" altLang="zh-CN" b="1" dirty="0">
              <a:latin typeface="Calibri" panose="020F0502020204030204"/>
            </a:endParaRPr>
          </a:p>
          <a:p>
            <a:pPr marL="0" lvl="0" indent="0">
              <a:buNone/>
              <a:defRPr/>
            </a:pPr>
            <a:endParaRPr lang="en-US" altLang="zh-CN" b="1" dirty="0">
              <a:latin typeface="Calibri" panose="020F0502020204030204"/>
            </a:endParaRPr>
          </a:p>
        </p:txBody>
      </p:sp>
      <p:pic>
        <p:nvPicPr>
          <p:cNvPr id="6" name="图片 5"/>
          <p:cNvPicPr>
            <a:picLocks noChangeAspect="1"/>
          </p:cNvPicPr>
          <p:nvPr/>
        </p:nvPicPr>
        <p:blipFill>
          <a:blip r:embed="rId1"/>
          <a:stretch>
            <a:fillRect/>
          </a:stretch>
        </p:blipFill>
        <p:spPr>
          <a:xfrm>
            <a:off x="371159" y="2304790"/>
            <a:ext cx="4534533" cy="3734321"/>
          </a:xfrm>
          <a:prstGeom prst="rect">
            <a:avLst/>
          </a:prstGeom>
        </p:spPr>
      </p:pic>
      <p:pic>
        <p:nvPicPr>
          <p:cNvPr id="5" name="图片 4"/>
          <p:cNvPicPr>
            <a:picLocks noChangeAspect="1"/>
          </p:cNvPicPr>
          <p:nvPr/>
        </p:nvPicPr>
        <p:blipFill rotWithShape="1">
          <a:blip r:embed="rId2"/>
          <a:srcRect r="29325"/>
          <a:stretch>
            <a:fillRect/>
          </a:stretch>
        </p:blipFill>
        <p:spPr>
          <a:xfrm>
            <a:off x="5536406" y="840063"/>
            <a:ext cx="6548273" cy="601793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04</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30" y="2505672"/>
            <a:ext cx="7742035" cy="1446550"/>
          </a:xfrm>
          <a:prstGeom prst="rect">
            <a:avLst/>
          </a:prstGeom>
        </p:spPr>
        <p:txBody>
          <a:bodyPr wrap="square">
            <a:spAutoFit/>
          </a:bodyPr>
          <a:lstStyle/>
          <a:p>
            <a:pPr algn="ct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基于</a:t>
            </a:r>
            <a:r>
              <a:rPr lang="en-US" altLang="zh-CN" sz="4400" dirty="0">
                <a:ln w="6350">
                  <a:noFill/>
                </a:ln>
                <a:solidFill>
                  <a:schemeClr val="accent6">
                    <a:lumMod val="50000"/>
                  </a:schemeClr>
                </a:solidFill>
                <a:latin typeface="Impact" panose="020B0806030902050204" pitchFamily="34" charset="0"/>
                <a:ea typeface="微软雅黑" panose="020B0503020204020204" pitchFamily="34" charset="-122"/>
              </a:rPr>
              <a:t>Llama-factory</a:t>
            </a: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项目的古籍翻译指令数据集微调实战</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项目介绍</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6" y="1153500"/>
            <a:ext cx="113313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sz="2400" dirty="0">
                <a:latin typeface="Calibri" panose="020F0502020204030204"/>
              </a:rPr>
              <a:t>	</a:t>
            </a:r>
            <a:r>
              <a:rPr lang="en-US" altLang="zh-CN" sz="2400" dirty="0" err="1">
                <a:latin typeface="Calibri" panose="020F0502020204030204"/>
              </a:rPr>
              <a:t>LLaMA</a:t>
            </a:r>
            <a:r>
              <a:rPr lang="en-US" altLang="zh-CN" sz="2400" dirty="0">
                <a:latin typeface="Calibri" panose="020F0502020204030204"/>
              </a:rPr>
              <a:t>-Factory</a:t>
            </a:r>
            <a:r>
              <a:rPr lang="zh-CN" altLang="en-US" sz="2400" dirty="0">
                <a:latin typeface="Calibri" panose="020F0502020204030204"/>
              </a:rPr>
              <a:t>是北京航空航天大学开源的大模型训练框架，专为大型语言模型的微调而设计。其功能特点包括：</a:t>
            </a:r>
            <a:endParaRPr lang="zh-CN" altLang="en-US" sz="2400" dirty="0">
              <a:latin typeface="Calibri" panose="020F0502020204030204"/>
            </a:endParaRPr>
          </a:p>
          <a:p>
            <a:pPr marL="0" lvl="0" indent="0">
              <a:buNone/>
              <a:defRPr/>
            </a:pPr>
            <a:r>
              <a:rPr lang="en-US" altLang="zh-CN" sz="2400" dirty="0">
                <a:latin typeface="Calibri" panose="020F0502020204030204"/>
              </a:rPr>
              <a:t>a.</a:t>
            </a:r>
            <a:r>
              <a:rPr lang="zh-CN" altLang="en-US" sz="2400" dirty="0">
                <a:latin typeface="Calibri" panose="020F0502020204030204"/>
              </a:rPr>
              <a:t>支持高效且低成本地对</a:t>
            </a:r>
            <a:r>
              <a:rPr lang="en-US" altLang="zh-CN" sz="2400" dirty="0">
                <a:latin typeface="Calibri" panose="020F0502020204030204"/>
              </a:rPr>
              <a:t>100</a:t>
            </a:r>
            <a:r>
              <a:rPr lang="zh-CN" altLang="en-US" sz="2400" dirty="0">
                <a:latin typeface="Calibri" panose="020F0502020204030204"/>
              </a:rPr>
              <a:t>多个模型进行微调；</a:t>
            </a:r>
            <a:endParaRPr lang="zh-CN" altLang="en-US" sz="2400" dirty="0">
              <a:latin typeface="Calibri" panose="020F0502020204030204"/>
            </a:endParaRPr>
          </a:p>
          <a:p>
            <a:pPr marL="0" lvl="0" indent="0">
              <a:buNone/>
              <a:defRPr/>
            </a:pPr>
            <a:r>
              <a:rPr lang="en-US" altLang="zh-CN" sz="2400" dirty="0">
                <a:latin typeface="Calibri" panose="020F0502020204030204"/>
              </a:rPr>
              <a:t>b.</a:t>
            </a:r>
            <a:r>
              <a:rPr lang="zh-CN" altLang="en-US" sz="2400" dirty="0">
                <a:latin typeface="Calibri" panose="020F0502020204030204"/>
              </a:rPr>
              <a:t>提供了友好的用户界面，无需编写代码即可轻松定制和微调</a:t>
            </a:r>
            <a:r>
              <a:rPr lang="en-US" altLang="zh-CN" sz="2400" dirty="0">
                <a:latin typeface="Calibri" panose="020F0502020204030204"/>
              </a:rPr>
              <a:t>LLMs</a:t>
            </a:r>
            <a:r>
              <a:rPr lang="zh-CN" altLang="en-US" sz="2400" dirty="0">
                <a:latin typeface="Calibri" panose="020F0502020204030204"/>
              </a:rPr>
              <a:t>；</a:t>
            </a:r>
            <a:endParaRPr lang="en-US" altLang="zh-CN" sz="2400" dirty="0">
              <a:latin typeface="Calibri" panose="020F0502020204030204"/>
            </a:endParaRPr>
          </a:p>
          <a:p>
            <a:pPr marL="0" lvl="0" indent="0">
              <a:buNone/>
              <a:defRPr/>
            </a:pPr>
            <a:r>
              <a:rPr lang="en-US" altLang="zh-CN" sz="2400" dirty="0">
                <a:latin typeface="Calibri" panose="020F0502020204030204"/>
              </a:rPr>
              <a:t>c.</a:t>
            </a:r>
            <a:r>
              <a:rPr lang="zh-CN" altLang="zh-CN" sz="2400" dirty="0">
                <a:latin typeface="Calibri" panose="020F0502020204030204"/>
              </a:rPr>
              <a:t>支持多个数据集选项，用户可以选择自带的数据集或自己生成的数据集进行微调；</a:t>
            </a:r>
            <a:endParaRPr lang="en-US" altLang="zh-CN" sz="2400" dirty="0">
              <a:latin typeface="Calibri" panose="020F0502020204030204"/>
            </a:endParaRPr>
          </a:p>
          <a:p>
            <a:pPr marL="0" lvl="0" indent="0">
              <a:buNone/>
              <a:defRPr/>
            </a:pPr>
            <a:r>
              <a:rPr lang="en-US" altLang="zh-CN" sz="2400" dirty="0">
                <a:latin typeface="Calibri" panose="020F0502020204030204"/>
              </a:rPr>
              <a:t>d.</a:t>
            </a:r>
            <a:r>
              <a:rPr lang="zh-CN" altLang="zh-CN" sz="2400" dirty="0">
                <a:latin typeface="Calibri" panose="020F0502020204030204"/>
              </a:rPr>
              <a:t>集成了业界广泛使用的微调方法和优化技术，如</a:t>
            </a:r>
            <a:r>
              <a:rPr lang="en-US" altLang="zh-CN" sz="2400" dirty="0" err="1">
                <a:latin typeface="Calibri" panose="020F0502020204030204"/>
              </a:rPr>
              <a:t>LoRA</a:t>
            </a:r>
            <a:r>
              <a:rPr lang="zh-CN" altLang="zh-CN" sz="2400" dirty="0">
                <a:latin typeface="Calibri" panose="020F0502020204030204"/>
              </a:rPr>
              <a:t>、</a:t>
            </a:r>
            <a:r>
              <a:rPr lang="en-US" altLang="zh-CN" sz="2400" dirty="0" err="1">
                <a:latin typeface="Calibri" panose="020F0502020204030204"/>
              </a:rPr>
              <a:t>GaLore</a:t>
            </a:r>
            <a:r>
              <a:rPr lang="zh-CN" altLang="zh-CN" sz="2400" dirty="0">
                <a:latin typeface="Calibri" panose="020F0502020204030204"/>
              </a:rPr>
              <a:t>、</a:t>
            </a:r>
            <a:r>
              <a:rPr lang="en-US" altLang="zh-CN" sz="2400" dirty="0" err="1">
                <a:latin typeface="Calibri" panose="020F0502020204030204"/>
              </a:rPr>
              <a:t>DoRA</a:t>
            </a:r>
            <a:r>
              <a:rPr lang="zh-CN" altLang="zh-CN" sz="2400" dirty="0">
                <a:latin typeface="Calibri" panose="020F0502020204030204"/>
              </a:rPr>
              <a:t>等；</a:t>
            </a:r>
            <a:endParaRPr lang="en-US" altLang="zh-CN" sz="2400" dirty="0">
              <a:latin typeface="Calibri" panose="020F0502020204030204"/>
            </a:endParaRPr>
          </a:p>
          <a:p>
            <a:pPr marL="0" lvl="0" indent="0">
              <a:buNone/>
              <a:defRPr/>
            </a:pPr>
            <a:r>
              <a:rPr lang="en-US" altLang="zh-CN" sz="2400" dirty="0">
                <a:latin typeface="Calibri" panose="020F0502020204030204"/>
              </a:rPr>
              <a:t>e.</a:t>
            </a:r>
            <a:r>
              <a:rPr lang="zh-CN" altLang="zh-CN" sz="2400" dirty="0">
                <a:latin typeface="Calibri" panose="020F0502020204030204"/>
              </a:rPr>
              <a:t>支持集成</a:t>
            </a:r>
            <a:r>
              <a:rPr lang="en-US" altLang="zh-CN" sz="2400" dirty="0" err="1">
                <a:latin typeface="Calibri" panose="020F0502020204030204"/>
              </a:rPr>
              <a:t>TensorBoard</a:t>
            </a:r>
            <a:r>
              <a:rPr lang="zh-CN" altLang="zh-CN" sz="2400" dirty="0">
                <a:latin typeface="Calibri" panose="020F0502020204030204"/>
              </a:rPr>
              <a:t>、</a:t>
            </a:r>
            <a:r>
              <a:rPr lang="en-US" altLang="zh-CN" sz="2400" dirty="0" err="1">
                <a:latin typeface="Calibri" panose="020F0502020204030204"/>
              </a:rPr>
              <a:t>VanDB</a:t>
            </a:r>
            <a:r>
              <a:rPr lang="zh-CN" altLang="zh-CN" sz="2400" dirty="0">
                <a:latin typeface="Calibri" panose="020F0502020204030204"/>
              </a:rPr>
              <a:t>和</a:t>
            </a:r>
            <a:r>
              <a:rPr lang="en-US" altLang="zh-CN" sz="2400" dirty="0" err="1">
                <a:latin typeface="Calibri" panose="020F0502020204030204"/>
              </a:rPr>
              <a:t>MLflow</a:t>
            </a:r>
            <a:r>
              <a:rPr lang="zh-CN" altLang="zh-CN" sz="2400" dirty="0">
                <a:latin typeface="Calibri" panose="020F0502020204030204"/>
              </a:rPr>
              <a:t>等监控工具，实时健康训练过程和评估模型性能；</a:t>
            </a:r>
            <a:endParaRPr lang="en-US" altLang="zh-CN" sz="2400" dirty="0">
              <a:latin typeface="Calibri" panose="020F0502020204030204"/>
            </a:endParaRPr>
          </a:p>
          <a:p>
            <a:pPr marL="0" lvl="0" indent="0">
              <a:buNone/>
              <a:defRPr/>
            </a:pPr>
            <a:r>
              <a:rPr lang="en-US" altLang="zh-CN" sz="2400" dirty="0">
                <a:latin typeface="Calibri" panose="020F0502020204030204"/>
              </a:rPr>
              <a:t>f.</a:t>
            </a:r>
            <a:r>
              <a:rPr lang="zh-CN" altLang="en-US" sz="2400" dirty="0">
                <a:latin typeface="Calibri" panose="020F0502020204030204"/>
              </a:rPr>
              <a:t>提供了基于</a:t>
            </a:r>
            <a:r>
              <a:rPr lang="en-US" altLang="zh-CN" sz="2400" dirty="0" err="1">
                <a:latin typeface="Calibri" panose="020F0502020204030204"/>
              </a:rPr>
              <a:t>vLLM</a:t>
            </a:r>
            <a:r>
              <a:rPr lang="zh-CN" altLang="en-US" sz="2400" dirty="0">
                <a:latin typeface="Calibri" panose="020F0502020204030204"/>
              </a:rPr>
              <a:t>的</a:t>
            </a:r>
            <a:r>
              <a:rPr lang="en-US" altLang="zh-CN" sz="2400" dirty="0">
                <a:latin typeface="Calibri" panose="020F0502020204030204"/>
              </a:rPr>
              <a:t>OpenAI</a:t>
            </a:r>
            <a:r>
              <a:rPr lang="zh-CN" altLang="en-US" sz="2400" dirty="0">
                <a:latin typeface="Calibri" panose="020F0502020204030204"/>
              </a:rPr>
              <a:t>风格</a:t>
            </a:r>
            <a:r>
              <a:rPr lang="en-US" altLang="zh-CN" sz="2400" dirty="0">
                <a:latin typeface="Calibri" panose="020F0502020204030204"/>
              </a:rPr>
              <a:t>API</a:t>
            </a:r>
            <a:r>
              <a:rPr lang="zh-CN" altLang="en-US" sz="2400" dirty="0">
                <a:latin typeface="Calibri" panose="020F0502020204030204"/>
              </a:rPr>
              <a:t>、浏览界面和命令行接口，实现快速推理。</a:t>
            </a:r>
            <a:endParaRPr lang="en-US" altLang="zh-CN" sz="2400" dirty="0">
              <a:latin typeface="Calibri" panose="020F0502020204030204"/>
            </a:endParaRPr>
          </a:p>
          <a:p>
            <a:pPr marL="0" indent="0">
              <a:lnSpc>
                <a:spcPct val="100000"/>
              </a:lnSpc>
              <a:spcBef>
                <a:spcPts val="0"/>
              </a:spcBef>
              <a:buNone/>
            </a:pPr>
            <a:endParaRPr lang="en-US" altLang="zh-CN" sz="2400" dirty="0"/>
          </a:p>
          <a:p>
            <a:pPr marL="0" indent="0">
              <a:lnSpc>
                <a:spcPct val="100000"/>
              </a:lnSpc>
              <a:spcBef>
                <a:spcPts val="0"/>
              </a:spcBef>
              <a:buNone/>
            </a:pPr>
            <a:r>
              <a:rPr lang="zh-CN" altLang="zh-CN" sz="2400" dirty="0"/>
              <a:t>网址：</a:t>
            </a:r>
            <a:r>
              <a:rPr lang="en-US" altLang="zh-CN" sz="2400" u="sng" dirty="0">
                <a:hlinkClick r:id="rId1"/>
              </a:rPr>
              <a:t>https://github.com/hiyouga/LLaMA-Factory</a:t>
            </a:r>
            <a:endParaRPr lang="zh-CN" altLang="en-US" sz="3600" dirty="0">
              <a:latin typeface="Calibri" panose="020F0502020204030204"/>
            </a:endParaRPr>
          </a:p>
          <a:p>
            <a:pPr marL="0" lvl="0" indent="0">
              <a:buNone/>
              <a:defRPr/>
            </a:pPr>
            <a:endParaRPr lang="en-US" altLang="zh-CN" sz="2400" dirty="0">
              <a:latin typeface="Calibri" panose="020F0502020204030204"/>
            </a:endParaRPr>
          </a:p>
          <a:p>
            <a:pPr marL="0" lvl="0" indent="0">
              <a:buNone/>
              <a:defRPr/>
            </a:pPr>
            <a:endParaRPr lang="zh-CN" altLang="en-US" dirty="0">
              <a:latin typeface="Calibri" panose="020F0502020204030204"/>
            </a:endParaRPr>
          </a:p>
          <a:p>
            <a:pPr marL="0" lvl="0" indent="0">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项目介绍</a:t>
            </a:r>
            <a:endParaRPr lang="zh-CN" altLang="en-US" sz="3600" dirty="0">
              <a:latin typeface="宋体" panose="02010600030101010101" pitchFamily="2" charset="-122"/>
              <a:cs typeface="+mn-ea"/>
              <a:sym typeface="+mn-lt"/>
            </a:endParaRPr>
          </a:p>
        </p:txBody>
      </p:sp>
      <p:pic>
        <p:nvPicPr>
          <p:cNvPr id="4" name="图片 3"/>
          <p:cNvPicPr/>
          <p:nvPr/>
        </p:nvPicPr>
        <p:blipFill>
          <a:blip r:embed="rId1"/>
          <a:stretch>
            <a:fillRect/>
          </a:stretch>
        </p:blipFill>
        <p:spPr>
          <a:xfrm>
            <a:off x="5964527" y="1153500"/>
            <a:ext cx="5590267" cy="5217646"/>
          </a:xfrm>
          <a:prstGeom prst="rect">
            <a:avLst/>
          </a:prstGeom>
        </p:spPr>
      </p:pic>
      <p:sp>
        <p:nvSpPr>
          <p:cNvPr id="3" name="矩形 2"/>
          <p:cNvSpPr/>
          <p:nvPr/>
        </p:nvSpPr>
        <p:spPr>
          <a:xfrm>
            <a:off x="412377" y="1443841"/>
            <a:ext cx="4894729" cy="2739211"/>
          </a:xfrm>
          <a:prstGeom prst="rect">
            <a:avLst/>
          </a:prstGeom>
        </p:spPr>
        <p:txBody>
          <a:bodyPr wrap="square">
            <a:spAutoFit/>
          </a:bodyPr>
          <a:lstStyle/>
          <a:p>
            <a:r>
              <a:rPr lang="en-US" altLang="zh-CN" sz="2800" dirty="0" err="1">
                <a:latin typeface="Calibri" panose="020F0502020204030204"/>
                <a:ea typeface="楷体" panose="02010609060101010101" pitchFamily="49" charset="-122"/>
              </a:rPr>
              <a:t>LLaMA</a:t>
            </a:r>
            <a:r>
              <a:rPr lang="en-US" altLang="zh-CN" sz="2800" dirty="0">
                <a:latin typeface="Calibri" panose="020F0502020204030204"/>
                <a:ea typeface="楷体" panose="02010609060101010101" pitchFamily="49" charset="-122"/>
              </a:rPr>
              <a:t>-Factory</a:t>
            </a:r>
            <a:r>
              <a:rPr lang="zh-CN" altLang="zh-CN" sz="2800" dirty="0">
                <a:latin typeface="Calibri" panose="020F0502020204030204"/>
                <a:ea typeface="楷体" panose="02010609060101010101" pitchFamily="49" charset="-122"/>
              </a:rPr>
              <a:t>主要通过</a:t>
            </a:r>
            <a:r>
              <a:rPr lang="en-US" altLang="zh-CN" sz="2800" dirty="0">
                <a:latin typeface="Calibri" panose="020F0502020204030204"/>
                <a:ea typeface="楷体" panose="02010609060101010101" pitchFamily="49" charset="-122"/>
              </a:rPr>
              <a:t>Trainer</a:t>
            </a:r>
            <a:r>
              <a:rPr lang="zh-CN" altLang="zh-CN" sz="2800" dirty="0">
                <a:latin typeface="Calibri" panose="020F0502020204030204"/>
                <a:ea typeface="楷体" panose="02010609060101010101" pitchFamily="49" charset="-122"/>
              </a:rPr>
              <a:t>类来实现训练流程，通过设置数据集、模型选型、训练类型、微调超参、模型保存，以及训练状态监控等信息，来开启训练</a:t>
            </a:r>
            <a:r>
              <a:rPr lang="zh-CN" altLang="zh-CN" sz="3200" dirty="0">
                <a:latin typeface="Calibri" panose="020F0502020204030204"/>
                <a:ea typeface="楷体" panose="02010609060101010101" pitchFamily="49" charset="-122"/>
              </a:rPr>
              <a:t>。</a:t>
            </a:r>
            <a:endParaRPr lang="zh-CN" altLang="en-US" sz="3200" dirty="0">
              <a:latin typeface="Calibri" panose="020F0502020204030204"/>
              <a:ea typeface="楷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项目介绍</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57150" y="1478330"/>
            <a:ext cx="6809815"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defRPr/>
            </a:pPr>
            <a:r>
              <a:rPr lang="en-US" altLang="zh-CN" sz="2400" b="1" dirty="0">
                <a:latin typeface="楷体" panose="02010609060101010101" pitchFamily="49" charset="-122"/>
              </a:rPr>
              <a:t>Full-tuning</a:t>
            </a:r>
            <a:r>
              <a:rPr lang="zh-CN" altLang="en-US" sz="2400" b="1" dirty="0">
                <a:latin typeface="楷体" panose="02010609060101010101" pitchFamily="49" charset="-122"/>
              </a:rPr>
              <a:t>即全参数微调（</a:t>
            </a:r>
            <a:r>
              <a:rPr lang="en-US" altLang="zh-CN" sz="2400" b="1" dirty="0">
                <a:latin typeface="楷体" panose="02010609060101010101" pitchFamily="49" charset="-122"/>
              </a:rPr>
              <a:t>Full Parameter Fine Tuning</a:t>
            </a:r>
            <a:r>
              <a:rPr lang="zh-CN" altLang="en-US" sz="2400" b="1" dirty="0">
                <a:latin typeface="楷体" panose="02010609060101010101" pitchFamily="49" charset="-122"/>
              </a:rPr>
              <a:t>）：</a:t>
            </a:r>
            <a:r>
              <a:rPr lang="zh-CN" altLang="en-US" sz="2400" dirty="0">
                <a:latin typeface="楷体" panose="02010609060101010101" pitchFamily="49" charset="-122"/>
              </a:rPr>
              <a:t>全参数微调涉及对模型的所有权重进行调整，以使其完全适应特定领域或任务。这种方法适用于拥有大量与任务高度相关的高质量训练数据的情况，通过更新所有参数来最大程度地优化模型对新任务的理解和表现。</a:t>
            </a:r>
            <a:endParaRPr lang="en-US" altLang="zh-CN" sz="2400" dirty="0">
              <a:latin typeface="楷体" panose="02010609060101010101" pitchFamily="49" charset="-122"/>
            </a:endParaRPr>
          </a:p>
          <a:p>
            <a:pPr marL="0" lvl="0" indent="0">
              <a:lnSpc>
                <a:spcPct val="100000"/>
              </a:lnSpc>
              <a:spcBef>
                <a:spcPts val="0"/>
              </a:spcBef>
              <a:buNone/>
              <a:defRPr/>
            </a:pPr>
            <a:r>
              <a:rPr lang="en-US" altLang="zh-CN" sz="2400" b="1" dirty="0">
                <a:latin typeface="楷体" panose="02010609060101010101" pitchFamily="49" charset="-122"/>
              </a:rPr>
              <a:t>Freeze-tuning </a:t>
            </a:r>
            <a:r>
              <a:rPr lang="zh-CN" altLang="en-US" sz="2400" b="1" dirty="0">
                <a:latin typeface="楷体" panose="02010609060101010101" pitchFamily="49" charset="-122"/>
              </a:rPr>
              <a:t>即冻结（</a:t>
            </a:r>
            <a:r>
              <a:rPr lang="en-US" altLang="zh-CN" sz="2400" b="1" dirty="0">
                <a:latin typeface="楷体" panose="02010609060101010101" pitchFamily="49" charset="-122"/>
              </a:rPr>
              <a:t>Freeze</a:t>
            </a:r>
            <a:r>
              <a:rPr lang="zh-CN" altLang="en-US" sz="2400" b="1" dirty="0">
                <a:latin typeface="楷体" panose="02010609060101010101" pitchFamily="49" charset="-122"/>
              </a:rPr>
              <a:t>）监督微调</a:t>
            </a:r>
            <a:r>
              <a:rPr lang="zh-CN" altLang="en-US" sz="2400" dirty="0">
                <a:latin typeface="楷体" panose="02010609060101010101" pitchFamily="49" charset="-122"/>
              </a:rPr>
              <a:t>：在这种微调方式中，部分或全部预训练模型的权重被冻结（即保持不变不再训练），仅对模型的部分层（如最后一层或某些中间层）或新增的附加组件（如任务特定的输出层或注意力机制）进行训练。这样可以防止预训练知识被过度覆盖，同时允许模型学习针对新任务的特定决策边界。</a:t>
            </a:r>
            <a:endParaRPr lang="zh-CN" altLang="en-US" sz="2400" dirty="0">
              <a:latin typeface="楷体" panose="02010609060101010101" pitchFamily="49" charset="-122"/>
            </a:endParaRPr>
          </a:p>
          <a:p>
            <a:pPr marL="0" lvl="0" indent="0">
              <a:lnSpc>
                <a:spcPct val="100000"/>
              </a:lnSpc>
              <a:spcBef>
                <a:spcPts val="0"/>
              </a:spcBef>
              <a:buNone/>
              <a:defRPr/>
            </a:pPr>
            <a:endParaRPr lang="zh-CN" altLang="en-US" sz="2400" dirty="0">
              <a:latin typeface="楷体" panose="02010609060101010101" pitchFamily="49" charset="-122"/>
            </a:endParaRPr>
          </a:p>
          <a:p>
            <a:pPr marL="0" lvl="0" indent="0">
              <a:lnSpc>
                <a:spcPct val="100000"/>
              </a:lnSpc>
              <a:spcBef>
                <a:spcPts val="0"/>
              </a:spcBef>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4" name="图片 3"/>
          <p:cNvPicPr/>
          <p:nvPr/>
        </p:nvPicPr>
        <p:blipFill>
          <a:blip r:embed="rId1"/>
          <a:stretch>
            <a:fillRect/>
          </a:stretch>
        </p:blipFill>
        <p:spPr>
          <a:xfrm>
            <a:off x="6866965" y="1153500"/>
            <a:ext cx="5384566" cy="52831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项目介绍</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0" y="1315914"/>
            <a:ext cx="6600825"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defRPr/>
            </a:pPr>
            <a:r>
              <a:rPr lang="en-US" altLang="zh-CN" sz="2400" dirty="0" err="1">
                <a:latin typeface="Calibri" panose="020F0502020204030204"/>
              </a:rPr>
              <a:t>LoRA</a:t>
            </a:r>
            <a:r>
              <a:rPr lang="zh-CN" altLang="en-US" sz="2400" dirty="0">
                <a:latin typeface="Calibri" panose="020F0502020204030204"/>
              </a:rPr>
              <a:t>（</a:t>
            </a:r>
            <a:r>
              <a:rPr lang="en-US" altLang="zh-CN" sz="2400" dirty="0">
                <a:latin typeface="Calibri" panose="020F0502020204030204"/>
              </a:rPr>
              <a:t>Low-Rank Adaptation</a:t>
            </a:r>
            <a:r>
              <a:rPr lang="zh-CN" altLang="en-US" sz="2400" dirty="0">
                <a:latin typeface="Calibri" panose="020F0502020204030204"/>
              </a:rPr>
              <a:t>）：通过向模型权重矩阵添加低秩矩阵来进行微调，既允许模型学习新的任务特定模式，又能够保留大部分预训练知识，从而降低过拟合风险并提高训练效率。</a:t>
            </a:r>
            <a:endParaRPr lang="zh-CN" altLang="en-US" sz="2400" dirty="0">
              <a:latin typeface="Calibri" panose="020F0502020204030204"/>
            </a:endParaRPr>
          </a:p>
          <a:p>
            <a:pPr marL="0" lvl="0" indent="0">
              <a:lnSpc>
                <a:spcPct val="100000"/>
              </a:lnSpc>
              <a:spcBef>
                <a:spcPts val="0"/>
              </a:spcBef>
              <a:buNone/>
              <a:defRPr/>
            </a:pPr>
            <a:r>
              <a:rPr lang="en-US" altLang="zh-CN" sz="2400" dirty="0" err="1">
                <a:latin typeface="Calibri" panose="020F0502020204030204"/>
              </a:rPr>
              <a:t>QLoRA</a:t>
            </a:r>
            <a:r>
              <a:rPr lang="zh-CN" altLang="en-US" sz="2400" dirty="0">
                <a:latin typeface="Calibri" panose="020F0502020204030204"/>
              </a:rPr>
              <a:t>：指</a:t>
            </a:r>
            <a:r>
              <a:rPr lang="en-US" altLang="zh-CN" sz="2400" dirty="0">
                <a:latin typeface="Calibri" panose="020F0502020204030204"/>
              </a:rPr>
              <a:t>Quantized Low-Rank Adaptation</a:t>
            </a:r>
            <a:r>
              <a:rPr lang="zh-CN" altLang="en-US" sz="2400" dirty="0">
                <a:latin typeface="Calibri" panose="020F0502020204030204"/>
              </a:rPr>
              <a:t>技术，它结合了低秩调整与量化技术，以实现高效且资源友好的微调。它将原始的参数矩阵量化为 </a:t>
            </a:r>
            <a:r>
              <a:rPr lang="en-US" altLang="zh-CN" sz="2400" dirty="0">
                <a:latin typeface="Calibri" panose="020F0502020204030204"/>
              </a:rPr>
              <a:t>4 </a:t>
            </a:r>
            <a:r>
              <a:rPr lang="zh-CN" altLang="en-US" sz="2400" dirty="0">
                <a:latin typeface="Calibri" panose="020F0502020204030204"/>
              </a:rPr>
              <a:t>比特，而低秩参数部分仍使用 </a:t>
            </a:r>
            <a:r>
              <a:rPr lang="en-US" altLang="zh-CN" sz="2400" dirty="0">
                <a:latin typeface="Calibri" panose="020F0502020204030204"/>
              </a:rPr>
              <a:t>16 </a:t>
            </a:r>
            <a:r>
              <a:rPr lang="zh-CN" altLang="en-US" sz="2400" dirty="0">
                <a:latin typeface="Calibri" panose="020F0502020204030204"/>
              </a:rPr>
              <a:t>比特进行训练，在保持微调效果的同时进一步节省了显存开销。</a:t>
            </a:r>
            <a:endParaRPr lang="zh-CN" altLang="en-US" sz="2400" dirty="0">
              <a:latin typeface="Calibri" panose="020F0502020204030204"/>
            </a:endParaRPr>
          </a:p>
          <a:p>
            <a:pPr marL="0" lvl="0" indent="0">
              <a:lnSpc>
                <a:spcPct val="100000"/>
              </a:lnSpc>
              <a:spcBef>
                <a:spcPts val="0"/>
              </a:spcBef>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4" name="图片 3"/>
          <p:cNvPicPr/>
          <p:nvPr/>
        </p:nvPicPr>
        <p:blipFill>
          <a:blip r:embed="rId1"/>
          <a:stretch>
            <a:fillRect/>
          </a:stretch>
        </p:blipFill>
        <p:spPr>
          <a:xfrm>
            <a:off x="6757988" y="1153500"/>
            <a:ext cx="5434012" cy="52831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zh-CN" altLang="en-US" sz="3600" dirty="0">
                <a:latin typeface="宋体" panose="02010600030101010101" pitchFamily="2" charset="-122"/>
                <a:cs typeface="+mn-ea"/>
                <a:sym typeface="+mn-lt"/>
              </a:rPr>
              <a:t>指令数据</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6" y="878541"/>
            <a:ext cx="113313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dirty="0">
                <a:latin typeface="Calibri" panose="020F0502020204030204"/>
              </a:rPr>
              <a:t>	</a:t>
            </a:r>
            <a:endParaRPr lang="en-US" altLang="zh-CN" dirty="0">
              <a:latin typeface="Calibri" panose="020F0502020204030204"/>
            </a:endParaRPr>
          </a:p>
          <a:p>
            <a:pPr marL="0" lvl="0" indent="0">
              <a:buNone/>
              <a:defRPr/>
            </a:pPr>
            <a:r>
              <a:rPr lang="en-US" altLang="zh-CN" dirty="0">
                <a:latin typeface="Calibri" panose="020F0502020204030204"/>
              </a:rPr>
              <a:t>	</a:t>
            </a:r>
            <a:r>
              <a:rPr lang="zh-CN" altLang="en-US" dirty="0">
                <a:latin typeface="Calibri" panose="020F0502020204030204"/>
              </a:rPr>
              <a:t>指令数据</a:t>
            </a:r>
            <a:r>
              <a:rPr lang="en-US" altLang="zh-CN" dirty="0">
                <a:latin typeface="Calibri" panose="020F0502020204030204"/>
              </a:rPr>
              <a:t>(instruct data)</a:t>
            </a:r>
            <a:r>
              <a:rPr lang="zh-CN" altLang="en-US" dirty="0">
                <a:latin typeface="Calibri" panose="020F0502020204030204"/>
              </a:rPr>
              <a:t>是专门为训练语言模型而设计的数据，包含各种任务的指令和相应的输出，以问答的形式呈现，更接近人类的交流方式，通常用于大语言模型的有监督微调</a:t>
            </a:r>
            <a:r>
              <a:rPr lang="en-US" altLang="zh-CN" dirty="0">
                <a:latin typeface="Calibri" panose="020F0502020204030204"/>
              </a:rPr>
              <a:t>(Supervised Fine-Tuning</a:t>
            </a:r>
            <a:r>
              <a:rPr lang="zh-CN" altLang="en-US" dirty="0">
                <a:latin typeface="Calibri" panose="020F0502020204030204"/>
              </a:rPr>
              <a:t>，</a:t>
            </a:r>
            <a:r>
              <a:rPr lang="en-US" altLang="zh-CN" dirty="0">
                <a:latin typeface="Calibri" panose="020F0502020204030204"/>
              </a:rPr>
              <a:t>SFT)</a:t>
            </a:r>
            <a:r>
              <a:rPr lang="zh-CN" altLang="en-US" dirty="0">
                <a:latin typeface="Calibri" panose="020F0502020204030204"/>
              </a:rPr>
              <a:t>训练中。</a:t>
            </a:r>
            <a:endParaRPr lang="en-US" altLang="zh-CN" dirty="0">
              <a:latin typeface="Calibri" panose="020F0502020204030204"/>
            </a:endParaRPr>
          </a:p>
          <a:p>
            <a:pPr marL="0" lvl="0" indent="0">
              <a:buNone/>
              <a:defRPr/>
            </a:pPr>
            <a:r>
              <a:rPr lang="en-US" altLang="zh-CN" dirty="0">
                <a:latin typeface="Calibri" panose="020F0502020204030204"/>
              </a:rPr>
              <a:t>          </a:t>
            </a:r>
            <a:r>
              <a:rPr lang="zh-CN" altLang="en-US" dirty="0">
                <a:latin typeface="Calibri" panose="020F0502020204030204"/>
              </a:rPr>
              <a:t>这种数据的构造需要保证问题的表达符合人类真实需求，答案尽量正确且有针对性，不能随意编造指令数据。</a:t>
            </a:r>
            <a:r>
              <a:rPr lang="en-US" altLang="zh-CN" dirty="0">
                <a:latin typeface="Calibri" panose="020F0502020204030204"/>
              </a:rPr>
              <a:t> </a:t>
            </a:r>
            <a:r>
              <a:rPr lang="zh-CN" altLang="en-US" dirty="0">
                <a:latin typeface="Calibri" panose="020F0502020204030204"/>
              </a:rPr>
              <a:t>基于指令数据对大语言模型进行有监督微调，能帮助模型学习如何理解和响应不同类型的指令，提高其在特定任务上的表现和泛化能力 。</a:t>
            </a:r>
            <a:endParaRPr lang="en-US" altLang="zh-CN" dirty="0">
              <a:latin typeface="Calibri" panose="020F0502020204030204"/>
            </a:endParaRPr>
          </a:p>
          <a:p>
            <a:pPr marL="0" lvl="0" indent="0">
              <a:buNone/>
              <a:defRPr/>
            </a:pPr>
            <a:r>
              <a:rPr lang="en-US" altLang="zh-CN" dirty="0">
                <a:latin typeface="Calibri" panose="020F0502020204030204"/>
              </a:rPr>
              <a:t>	</a:t>
            </a:r>
            <a:endParaRPr lang="en-US" altLang="zh-CN" dirty="0">
              <a:latin typeface="Calibri" panose="020F0502020204030204"/>
            </a:endParaRPr>
          </a:p>
          <a:p>
            <a:pPr marL="0" lvl="0" indent="0">
              <a:buNone/>
              <a:defRPr/>
            </a:pPr>
            <a:r>
              <a:rPr lang="en-US" altLang="zh-CN" dirty="0">
                <a:latin typeface="Calibri" panose="020F0502020204030204"/>
              </a:rPr>
              <a:t>         </a:t>
            </a:r>
            <a:endParaRPr lang="en-US" altLang="zh-CN" dirty="0">
              <a:latin typeface="Calibri" panose="020F0502020204030204"/>
            </a:endParaRPr>
          </a:p>
          <a:p>
            <a:pPr marL="0" lvl="0" indent="0">
              <a:buNone/>
              <a:defRPr/>
            </a:pPr>
            <a:r>
              <a:rPr lang="en-US" altLang="zh-CN" dirty="0">
                <a:latin typeface="Calibri" panose="020F0502020204030204"/>
              </a:rPr>
              <a:t> 	</a:t>
            </a:r>
            <a:endParaRPr lang="en-US" altLang="zh-CN" dirty="0">
              <a:latin typeface="Calibri" panose="020F0502020204030204"/>
            </a:endParaRPr>
          </a:p>
          <a:p>
            <a:pPr marL="0" lvl="0" indent="0">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项目介绍</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84095" y="1289099"/>
            <a:ext cx="4643716" cy="944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defRPr/>
            </a:pPr>
            <a:r>
              <a:rPr lang="zh-CN" altLang="en-US" sz="3200" dirty="0">
                <a:latin typeface="Calibri" panose="020F0502020204030204"/>
              </a:rPr>
              <a:t>与其他微调框架的对比：</a:t>
            </a: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5" name="图片 4"/>
          <p:cNvPicPr/>
          <p:nvPr/>
        </p:nvPicPr>
        <p:blipFill>
          <a:blip r:embed="rId1"/>
          <a:stretch>
            <a:fillRect/>
          </a:stretch>
        </p:blipFill>
        <p:spPr>
          <a:xfrm>
            <a:off x="184076" y="2104585"/>
            <a:ext cx="4943736" cy="4544844"/>
          </a:xfrm>
          <a:prstGeom prst="rect">
            <a:avLst/>
          </a:prstGeom>
        </p:spPr>
      </p:pic>
      <p:pic>
        <p:nvPicPr>
          <p:cNvPr id="6" name="图片 5"/>
          <p:cNvPicPr/>
          <p:nvPr/>
        </p:nvPicPr>
        <p:blipFill>
          <a:blip r:embed="rId2"/>
          <a:stretch>
            <a:fillRect/>
          </a:stretch>
        </p:blipFill>
        <p:spPr>
          <a:xfrm>
            <a:off x="5502803" y="2104584"/>
            <a:ext cx="6563694" cy="4549325"/>
          </a:xfrm>
          <a:prstGeom prst="rect">
            <a:avLst/>
          </a:prstGeom>
        </p:spPr>
      </p:pic>
      <p:sp>
        <p:nvSpPr>
          <p:cNvPr id="8" name="内容占位符 3"/>
          <p:cNvSpPr txBox="1"/>
          <p:nvPr/>
        </p:nvSpPr>
        <p:spPr>
          <a:xfrm>
            <a:off x="6584170" y="1289098"/>
            <a:ext cx="2725269" cy="944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defRPr/>
            </a:pPr>
            <a:r>
              <a:rPr lang="zh-CN" altLang="en-US" sz="3200" dirty="0">
                <a:latin typeface="Calibri" panose="020F0502020204030204"/>
              </a:rPr>
              <a:t>支持的模型：</a:t>
            </a: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项目安装及使用</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343256" y="1021556"/>
            <a:ext cx="11505488" cy="41376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None/>
              <a:defRPr/>
            </a:pPr>
            <a:r>
              <a:rPr lang="zh-CN" altLang="en-US" sz="2400" dirty="0">
                <a:latin typeface="Calibri" panose="020F0502020204030204"/>
              </a:rPr>
              <a:t>以</a:t>
            </a:r>
            <a:r>
              <a:rPr lang="en-US" altLang="zh-CN" sz="2400" dirty="0" err="1">
                <a:latin typeface="Calibri" panose="020F0502020204030204"/>
              </a:rPr>
              <a:t>conda</a:t>
            </a:r>
            <a:r>
              <a:rPr lang="zh-CN" altLang="en-US" sz="2400" dirty="0">
                <a:latin typeface="Calibri" panose="020F0502020204030204"/>
              </a:rPr>
              <a:t>环境为例，一般的安装步骤如下：</a:t>
            </a:r>
            <a:endParaRPr lang="zh-CN" altLang="en-US" sz="2400" dirty="0">
              <a:latin typeface="Calibri" panose="020F0502020204030204"/>
            </a:endParaRPr>
          </a:p>
          <a:p>
            <a:pPr marL="0" lvl="0" indent="0">
              <a:spcBef>
                <a:spcPts val="1200"/>
              </a:spcBef>
              <a:buNone/>
              <a:defRPr/>
            </a:pPr>
            <a:r>
              <a:rPr lang="en-US" altLang="zh-CN" sz="2400" dirty="0">
                <a:latin typeface="Calibri" panose="020F0502020204030204"/>
              </a:rPr>
              <a:t>a.</a:t>
            </a:r>
            <a:r>
              <a:rPr lang="zh-CN" altLang="en-US" sz="2400" dirty="0">
                <a:latin typeface="Calibri" panose="020F0502020204030204"/>
              </a:rPr>
              <a:t>克隆</a:t>
            </a:r>
            <a:r>
              <a:rPr lang="en-US" altLang="zh-CN" sz="2400" dirty="0" err="1">
                <a:latin typeface="Calibri" panose="020F0502020204030204"/>
              </a:rPr>
              <a:t>LLaMA</a:t>
            </a:r>
            <a:r>
              <a:rPr lang="en-US" altLang="zh-CN" sz="2400" dirty="0">
                <a:latin typeface="Calibri" panose="020F0502020204030204"/>
              </a:rPr>
              <a:t>-Factory</a:t>
            </a:r>
            <a:r>
              <a:rPr lang="zh-CN" altLang="en-US" sz="2400" dirty="0">
                <a:latin typeface="Calibri" panose="020F0502020204030204"/>
              </a:rPr>
              <a:t>项目：通过</a:t>
            </a:r>
            <a:r>
              <a:rPr lang="en-US" altLang="zh-CN" sz="2400" dirty="0">
                <a:latin typeface="Calibri" panose="020F0502020204030204"/>
              </a:rPr>
              <a:t>Git</a:t>
            </a:r>
            <a:r>
              <a:rPr lang="zh-CN" altLang="en-US" sz="2400" dirty="0">
                <a:latin typeface="Calibri" panose="020F0502020204030204"/>
              </a:rPr>
              <a:t>克隆</a:t>
            </a:r>
            <a:r>
              <a:rPr lang="en-US" altLang="zh-CN" sz="2400" dirty="0" err="1">
                <a:latin typeface="Calibri" panose="020F0502020204030204"/>
              </a:rPr>
              <a:t>LLaMA</a:t>
            </a:r>
            <a:r>
              <a:rPr lang="en-US" altLang="zh-CN" sz="2400" dirty="0">
                <a:latin typeface="Calibri" panose="020F0502020204030204"/>
              </a:rPr>
              <a:t>-Factory</a:t>
            </a:r>
            <a:r>
              <a:rPr lang="zh-CN" altLang="en-US" sz="2400" dirty="0">
                <a:latin typeface="Calibri" panose="020F0502020204030204"/>
              </a:rPr>
              <a:t>的源代码到本地；</a:t>
            </a:r>
            <a:endParaRPr lang="en-US" altLang="zh-CN" sz="2400" dirty="0">
              <a:latin typeface="Calibri" panose="020F0502020204030204"/>
            </a:endParaRPr>
          </a:p>
          <a:p>
            <a:pPr marL="0" lvl="0" indent="0">
              <a:spcBef>
                <a:spcPts val="1200"/>
              </a:spcBef>
              <a:buNone/>
              <a:defRPr/>
            </a:pPr>
            <a:endParaRPr lang="en-US" altLang="zh-CN" sz="2400" dirty="0">
              <a:latin typeface="Calibri" panose="020F0502020204030204"/>
            </a:endParaRPr>
          </a:p>
          <a:p>
            <a:pPr marL="0" lvl="0" indent="0">
              <a:lnSpc>
                <a:spcPct val="100000"/>
              </a:lnSpc>
              <a:spcBef>
                <a:spcPts val="0"/>
              </a:spcBef>
              <a:buNone/>
              <a:defRPr/>
            </a:pPr>
            <a:r>
              <a:rPr lang="zh-CN" altLang="en-US" sz="2400" dirty="0">
                <a:latin typeface="Calibri" panose="020F0502020204030204"/>
              </a:rPr>
              <a:t>项目结构如下：</a:t>
            </a:r>
            <a:r>
              <a:rPr lang="en-US" altLang="zh-CN" sz="2400" dirty="0" err="1">
                <a:latin typeface="Calibri" panose="020F0502020204030204"/>
              </a:rPr>
              <a:t>Src</a:t>
            </a:r>
            <a:r>
              <a:rPr lang="zh-CN" altLang="en-US" sz="2400" dirty="0">
                <a:latin typeface="Calibri" panose="020F0502020204030204"/>
              </a:rPr>
              <a:t>目录下的</a:t>
            </a:r>
            <a:r>
              <a:rPr lang="en-US" altLang="zh-CN" sz="2400" dirty="0" err="1">
                <a:latin typeface="Calibri" panose="020F0502020204030204"/>
              </a:rPr>
              <a:t>llamafactory</a:t>
            </a:r>
            <a:r>
              <a:rPr lang="zh-CN" altLang="en-US" sz="2400" dirty="0">
                <a:latin typeface="Calibri" panose="020F0502020204030204"/>
              </a:rPr>
              <a:t>存放的项目源码</a:t>
            </a:r>
            <a:r>
              <a:rPr lang="en-US" altLang="zh-CN" sz="2400" dirty="0">
                <a:latin typeface="Calibri" panose="020F0502020204030204"/>
              </a:rPr>
              <a:t>; Data</a:t>
            </a:r>
            <a:r>
              <a:rPr lang="zh-CN" altLang="en-US" sz="2400" dirty="0">
                <a:latin typeface="Calibri" panose="020F0502020204030204"/>
              </a:rPr>
              <a:t>目录下存放着各种预置数据集，以及数据集配置文件</a:t>
            </a:r>
            <a:r>
              <a:rPr lang="en-US" altLang="zh-CN" sz="2400" dirty="0" err="1">
                <a:latin typeface="Calibri" panose="020F0502020204030204"/>
              </a:rPr>
              <a:t>dataset_info.json</a:t>
            </a:r>
            <a:r>
              <a:rPr lang="en-US" altLang="zh-CN" sz="2400" dirty="0">
                <a:latin typeface="Calibri" panose="020F0502020204030204"/>
              </a:rPr>
              <a:t>;</a:t>
            </a:r>
            <a:r>
              <a:rPr lang="zh-CN" altLang="en-US" sz="2400" dirty="0">
                <a:latin typeface="Calibri" panose="020F0502020204030204"/>
              </a:rPr>
              <a:t>可以在</a:t>
            </a:r>
            <a:r>
              <a:rPr lang="en-US" altLang="zh-CN" sz="2400" dirty="0">
                <a:latin typeface="Calibri" panose="020F0502020204030204"/>
              </a:rPr>
              <a:t>src/llamafactory/data/-template.py </a:t>
            </a:r>
            <a:r>
              <a:rPr lang="zh-CN" altLang="en-US" sz="2400" dirty="0">
                <a:latin typeface="Calibri" panose="020F0502020204030204"/>
              </a:rPr>
              <a:t>中添加自己的对话模板</a:t>
            </a:r>
            <a:r>
              <a:rPr lang="en-US" altLang="zh-CN" sz="2400" dirty="0">
                <a:latin typeface="Calibri" panose="020F0502020204030204"/>
              </a:rPr>
              <a:t>;</a:t>
            </a:r>
            <a:endParaRPr lang="en-US" altLang="zh-CN" sz="2400" dirty="0">
              <a:latin typeface="Calibri" panose="020F0502020204030204"/>
            </a:endParaRPr>
          </a:p>
          <a:p>
            <a:pPr marL="0" lvl="0" indent="0">
              <a:spcBef>
                <a:spcPts val="1200"/>
              </a:spcBef>
              <a:buNone/>
              <a:defRPr/>
            </a:pPr>
            <a:endParaRPr lang="en-US" altLang="zh-CN" sz="2400" dirty="0">
              <a:latin typeface="Calibri" panose="020F0502020204030204"/>
            </a:endParaRPr>
          </a:p>
          <a:p>
            <a:pPr marL="0" lvl="0" indent="0">
              <a:spcBef>
                <a:spcPts val="1200"/>
              </a:spcBef>
              <a:buNone/>
              <a:defRPr/>
            </a:pPr>
            <a:endParaRPr lang="zh-CN" altLang="en-US" sz="2400" dirty="0">
              <a:latin typeface="Calibri" panose="020F0502020204030204"/>
            </a:endParaRPr>
          </a:p>
          <a:p>
            <a:pPr marL="0" lvl="0" indent="0">
              <a:lnSpc>
                <a:spcPct val="100000"/>
              </a:lnSpc>
              <a:spcBef>
                <a:spcPts val="0"/>
              </a:spcBef>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8" name="图片 7"/>
          <p:cNvPicPr/>
          <p:nvPr/>
        </p:nvPicPr>
        <p:blipFill>
          <a:blip r:embed="rId1"/>
          <a:stretch>
            <a:fillRect/>
          </a:stretch>
        </p:blipFill>
        <p:spPr>
          <a:xfrm>
            <a:off x="795478" y="2056145"/>
            <a:ext cx="7119797" cy="430025"/>
          </a:xfrm>
          <a:prstGeom prst="rect">
            <a:avLst/>
          </a:prstGeom>
        </p:spPr>
      </p:pic>
      <p:pic>
        <p:nvPicPr>
          <p:cNvPr id="3" name="图片 2"/>
          <p:cNvPicPr/>
          <p:nvPr/>
        </p:nvPicPr>
        <p:blipFill>
          <a:blip r:embed="rId2"/>
          <a:stretch>
            <a:fillRect/>
          </a:stretch>
        </p:blipFill>
        <p:spPr>
          <a:xfrm>
            <a:off x="6382871" y="3550444"/>
            <a:ext cx="5654348" cy="330755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项目安装及使用</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343256" y="1010703"/>
            <a:ext cx="11505488" cy="13850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None/>
              <a:defRPr/>
            </a:pPr>
            <a:r>
              <a:rPr lang="en-US" altLang="zh-CN" sz="2400" dirty="0">
                <a:latin typeface="Calibri" panose="020F0502020204030204"/>
              </a:rPr>
              <a:t>b.</a:t>
            </a:r>
            <a:r>
              <a:rPr lang="zh-CN" altLang="en-US" sz="2400" dirty="0">
                <a:latin typeface="Calibri" panose="020F0502020204030204"/>
              </a:rPr>
              <a:t>创建</a:t>
            </a:r>
            <a:r>
              <a:rPr lang="en-US" altLang="zh-CN" sz="2400" dirty="0">
                <a:latin typeface="Calibri" panose="020F0502020204030204"/>
              </a:rPr>
              <a:t>Python</a:t>
            </a:r>
            <a:r>
              <a:rPr lang="zh-CN" altLang="en-US" sz="2400" dirty="0">
                <a:latin typeface="Calibri" panose="020F0502020204030204"/>
              </a:rPr>
              <a:t>环境：使用</a:t>
            </a:r>
            <a:r>
              <a:rPr lang="en-US" altLang="zh-CN" sz="2400" dirty="0" err="1">
                <a:latin typeface="Calibri" panose="020F0502020204030204"/>
              </a:rPr>
              <a:t>conda</a:t>
            </a:r>
            <a:r>
              <a:rPr lang="en-US" altLang="zh-CN" sz="2400" dirty="0">
                <a:latin typeface="Calibri" panose="020F0502020204030204"/>
              </a:rPr>
              <a:t> </a:t>
            </a:r>
            <a:r>
              <a:rPr lang="zh-CN" altLang="en-US" sz="2400" dirty="0">
                <a:latin typeface="Calibri" panose="020F0502020204030204"/>
              </a:rPr>
              <a:t>创建一个新的</a:t>
            </a:r>
            <a:r>
              <a:rPr lang="en-US" altLang="zh-CN" sz="2400" dirty="0">
                <a:latin typeface="Calibri" panose="020F0502020204030204"/>
              </a:rPr>
              <a:t>Python</a:t>
            </a:r>
            <a:r>
              <a:rPr lang="zh-CN" altLang="en-US" sz="2400" dirty="0">
                <a:latin typeface="Calibri" panose="020F0502020204030204"/>
              </a:rPr>
              <a:t>环境并激活。</a:t>
            </a:r>
            <a:endParaRPr lang="zh-CN" altLang="en-US" sz="2400" dirty="0">
              <a:latin typeface="Calibri" panose="020F0502020204030204"/>
            </a:endParaRPr>
          </a:p>
          <a:p>
            <a:pPr marL="0" lvl="0" indent="0">
              <a:lnSpc>
                <a:spcPct val="100000"/>
              </a:lnSpc>
              <a:spcBef>
                <a:spcPts val="0"/>
              </a:spcBef>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
        <p:nvSpPr>
          <p:cNvPr id="5" name="内容占位符 3"/>
          <p:cNvSpPr txBox="1"/>
          <p:nvPr/>
        </p:nvSpPr>
        <p:spPr>
          <a:xfrm>
            <a:off x="343255" y="2339266"/>
            <a:ext cx="11505488" cy="9323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None/>
              <a:defRPr/>
            </a:pPr>
            <a:r>
              <a:rPr lang="en-US" altLang="zh-CN" sz="2400" dirty="0">
                <a:latin typeface="Calibri" panose="020F0502020204030204"/>
              </a:rPr>
              <a:t>c.</a:t>
            </a:r>
            <a:r>
              <a:rPr lang="zh-CN" altLang="en-US" sz="2400" dirty="0">
                <a:latin typeface="Calibri" panose="020F0502020204030204"/>
              </a:rPr>
              <a:t>安装依赖：进入项目目录，安装必要的</a:t>
            </a:r>
            <a:r>
              <a:rPr lang="en-US" altLang="zh-CN" sz="2400" dirty="0">
                <a:latin typeface="Calibri" panose="020F0502020204030204"/>
              </a:rPr>
              <a:t>Python</a:t>
            </a:r>
            <a:r>
              <a:rPr lang="zh-CN" altLang="en-US" sz="2400" dirty="0">
                <a:latin typeface="Calibri" panose="020F0502020204030204"/>
              </a:rPr>
              <a:t>依赖库。</a:t>
            </a:r>
            <a:endParaRPr kumimoji="0" lang="en-US" altLang="zh-CN" sz="24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9" name="图片 8"/>
          <p:cNvPicPr/>
          <p:nvPr/>
        </p:nvPicPr>
        <p:blipFill>
          <a:blip r:embed="rId1"/>
          <a:stretch>
            <a:fillRect/>
          </a:stretch>
        </p:blipFill>
        <p:spPr>
          <a:xfrm>
            <a:off x="637206" y="1544207"/>
            <a:ext cx="5910403" cy="807778"/>
          </a:xfrm>
          <a:prstGeom prst="rect">
            <a:avLst/>
          </a:prstGeom>
        </p:spPr>
      </p:pic>
      <p:pic>
        <p:nvPicPr>
          <p:cNvPr id="10" name="图片 9"/>
          <p:cNvPicPr/>
          <p:nvPr/>
        </p:nvPicPr>
        <p:blipFill>
          <a:blip r:embed="rId2"/>
          <a:stretch>
            <a:fillRect/>
          </a:stretch>
        </p:blipFill>
        <p:spPr>
          <a:xfrm>
            <a:off x="668162" y="2809615"/>
            <a:ext cx="4998382" cy="674858"/>
          </a:xfrm>
          <a:prstGeom prst="rect">
            <a:avLst/>
          </a:prstGeom>
        </p:spPr>
      </p:pic>
      <p:sp>
        <p:nvSpPr>
          <p:cNvPr id="12" name="内容占位符 3"/>
          <p:cNvSpPr txBox="1"/>
          <p:nvPr/>
        </p:nvSpPr>
        <p:spPr>
          <a:xfrm>
            <a:off x="343255" y="3537751"/>
            <a:ext cx="11505488" cy="9323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None/>
              <a:defRPr/>
            </a:pPr>
            <a:r>
              <a:rPr lang="zh-CN" altLang="en-US" sz="2400" dirty="0">
                <a:latin typeface="Calibri" panose="020F0502020204030204"/>
              </a:rPr>
              <a:t>安装后可使用以下命令做简单的环境校验：</a:t>
            </a:r>
            <a:endParaRPr kumimoji="0" lang="en-US" altLang="zh-CN" sz="24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13" name="图片 12"/>
          <p:cNvPicPr/>
          <p:nvPr/>
        </p:nvPicPr>
        <p:blipFill>
          <a:blip r:embed="rId3"/>
          <a:stretch>
            <a:fillRect/>
          </a:stretch>
        </p:blipFill>
        <p:spPr>
          <a:xfrm>
            <a:off x="668162" y="3971921"/>
            <a:ext cx="4711082" cy="1407323"/>
          </a:xfrm>
          <a:prstGeom prst="rect">
            <a:avLst/>
          </a:prstGeom>
        </p:spPr>
      </p:pic>
      <p:sp>
        <p:nvSpPr>
          <p:cNvPr id="14" name="矩形 13"/>
          <p:cNvSpPr/>
          <p:nvPr/>
        </p:nvSpPr>
        <p:spPr>
          <a:xfrm>
            <a:off x="343256" y="5313793"/>
            <a:ext cx="11505487" cy="461665"/>
          </a:xfrm>
          <a:prstGeom prst="rect">
            <a:avLst/>
          </a:prstGeom>
        </p:spPr>
        <p:txBody>
          <a:bodyPr wrap="square">
            <a:spAutoFit/>
          </a:bodyPr>
          <a:lstStyle/>
          <a:p>
            <a:pPr algn="just">
              <a:spcAft>
                <a:spcPts val="0"/>
              </a:spcAft>
            </a:pPr>
            <a:r>
              <a:rPr lang="zh-CN" altLang="zh-CN" sz="2400" dirty="0">
                <a:latin typeface="Calibri" panose="020F0502020204030204"/>
                <a:ea typeface="楷体" panose="02010609060101010101" pitchFamily="49" charset="-122"/>
              </a:rPr>
              <a:t>同时可以基于下列命令获取训练相关的参数指导，以校验基础安装是否成功：</a:t>
            </a:r>
            <a:endParaRPr lang="zh-CN" altLang="zh-CN" sz="2400" dirty="0">
              <a:latin typeface="Calibri" panose="020F0502020204030204"/>
              <a:ea typeface="楷体" panose="02010609060101010101" pitchFamily="49" charset="-122"/>
            </a:endParaRPr>
          </a:p>
        </p:txBody>
      </p:sp>
      <p:pic>
        <p:nvPicPr>
          <p:cNvPr id="15" name="图片 14"/>
          <p:cNvPicPr/>
          <p:nvPr/>
        </p:nvPicPr>
        <p:blipFill>
          <a:blip r:embed="rId4"/>
          <a:stretch>
            <a:fillRect/>
          </a:stretch>
        </p:blipFill>
        <p:spPr>
          <a:xfrm>
            <a:off x="740512" y="5800036"/>
            <a:ext cx="4445851" cy="46166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项目安装及使用</a:t>
            </a:r>
            <a:endParaRPr lang="zh-CN" altLang="en-US" sz="3600" dirty="0">
              <a:latin typeface="宋体" panose="02010600030101010101" pitchFamily="2" charset="-122"/>
              <a:cs typeface="+mn-ea"/>
              <a:sym typeface="+mn-lt"/>
            </a:endParaRPr>
          </a:p>
        </p:txBody>
      </p:sp>
      <p:sp>
        <p:nvSpPr>
          <p:cNvPr id="5" name="内容占位符 3"/>
          <p:cNvSpPr txBox="1"/>
          <p:nvPr/>
        </p:nvSpPr>
        <p:spPr>
          <a:xfrm>
            <a:off x="279205" y="1153500"/>
            <a:ext cx="11633589" cy="58171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None/>
              <a:defRPr/>
            </a:pPr>
            <a:r>
              <a:rPr lang="en-US" altLang="zh-CN" sz="2400" dirty="0">
                <a:latin typeface="Calibri" panose="020F0502020204030204"/>
              </a:rPr>
              <a:t>d.</a:t>
            </a:r>
            <a:r>
              <a:rPr lang="zh-CN" altLang="en-US" sz="2400" dirty="0">
                <a:latin typeface="Calibri" panose="020F0502020204030204"/>
              </a:rPr>
              <a:t>目标训练模型文件下载：</a:t>
            </a:r>
            <a:endParaRPr lang="en-US" altLang="zh-CN" sz="2400" dirty="0">
              <a:latin typeface="Calibri" panose="020F0502020204030204"/>
            </a:endParaRPr>
          </a:p>
          <a:p>
            <a:pPr marL="0" lvl="0" indent="0">
              <a:spcBef>
                <a:spcPts val="1200"/>
              </a:spcBef>
              <a:buNone/>
              <a:defRPr/>
            </a:pPr>
            <a:r>
              <a:rPr lang="zh-CN" altLang="en-US" sz="2400" dirty="0">
                <a:latin typeface="Calibri" panose="020F0502020204030204"/>
              </a:rPr>
              <a:t>     该项目支持通过模型名称直接从</a:t>
            </a:r>
            <a:r>
              <a:rPr lang="en-US" altLang="zh-CN" sz="2400" dirty="0" err="1">
                <a:latin typeface="Calibri" panose="020F0502020204030204"/>
              </a:rPr>
              <a:t>huggingface</a:t>
            </a:r>
            <a:r>
              <a:rPr lang="zh-CN" altLang="en-US" sz="2400" dirty="0">
                <a:latin typeface="Calibri" panose="020F0502020204030204"/>
              </a:rPr>
              <a:t>或者</a:t>
            </a:r>
            <a:r>
              <a:rPr lang="en-US" altLang="zh-CN" sz="2400" dirty="0" err="1">
                <a:latin typeface="Calibri" panose="020F0502020204030204"/>
              </a:rPr>
              <a:t>modelscope</a:t>
            </a:r>
            <a:r>
              <a:rPr lang="zh-CN" altLang="en-US" sz="2400" dirty="0">
                <a:latin typeface="Calibri" panose="020F0502020204030204"/>
              </a:rPr>
              <a:t>下载模型，也可以手动下载后使用绝对路径来控制模型使用和加载。以</a:t>
            </a:r>
            <a:r>
              <a:rPr lang="en-US" altLang="zh-CN" sz="2400" dirty="0">
                <a:latin typeface="Calibri" panose="020F0502020204030204"/>
              </a:rPr>
              <a:t>Meta-Llama-3-8B-Instruct</a:t>
            </a:r>
            <a:r>
              <a:rPr lang="zh-CN" altLang="en-US" sz="2400" dirty="0">
                <a:latin typeface="Calibri" panose="020F0502020204030204"/>
              </a:rPr>
              <a:t>为例，手动下载可以通过以下方式：</a:t>
            </a:r>
            <a:endParaRPr lang="zh-CN" altLang="en-US" sz="2400" dirty="0">
              <a:latin typeface="Calibri" panose="020F0502020204030204"/>
            </a:endParaRPr>
          </a:p>
          <a:p>
            <a:pPr marL="0" lvl="0" indent="0">
              <a:spcBef>
                <a:spcPts val="1200"/>
              </a:spcBef>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7" name="图片 6"/>
          <p:cNvPicPr/>
          <p:nvPr/>
        </p:nvPicPr>
        <p:blipFill>
          <a:blip r:embed="rId1"/>
          <a:stretch>
            <a:fillRect/>
          </a:stretch>
        </p:blipFill>
        <p:spPr>
          <a:xfrm>
            <a:off x="637207" y="3176337"/>
            <a:ext cx="7563818" cy="612411"/>
          </a:xfrm>
          <a:prstGeom prst="rect">
            <a:avLst/>
          </a:prstGeom>
        </p:spPr>
      </p:pic>
      <p:pic>
        <p:nvPicPr>
          <p:cNvPr id="9" name="图片 8"/>
          <p:cNvPicPr/>
          <p:nvPr/>
        </p:nvPicPr>
        <p:blipFill>
          <a:blip r:embed="rId2"/>
          <a:stretch>
            <a:fillRect/>
          </a:stretch>
        </p:blipFill>
        <p:spPr>
          <a:xfrm>
            <a:off x="637206" y="3802427"/>
            <a:ext cx="7678119" cy="612410"/>
          </a:xfrm>
          <a:prstGeom prst="rect">
            <a:avLst/>
          </a:prstGeom>
        </p:spPr>
      </p:pic>
      <p:sp>
        <p:nvSpPr>
          <p:cNvPr id="3" name="内容占位符 3"/>
          <p:cNvSpPr txBox="1"/>
          <p:nvPr/>
        </p:nvSpPr>
        <p:spPr>
          <a:xfrm>
            <a:off x="528638" y="4607719"/>
            <a:ext cx="11722894" cy="25152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None/>
              <a:defRPr/>
            </a:pPr>
            <a:r>
              <a:rPr lang="zh-CN" altLang="en-US" sz="2400" dirty="0">
                <a:latin typeface="Calibri" panose="020F0502020204030204"/>
              </a:rPr>
              <a:t>通过模型名称直接下载需要将</a:t>
            </a:r>
            <a:r>
              <a:rPr lang="en-US" altLang="zh-CN" sz="2400" dirty="0" err="1">
                <a:latin typeface="Calibri" panose="020F0502020204030204"/>
              </a:rPr>
              <a:t>huggingface</a:t>
            </a:r>
            <a:r>
              <a:rPr lang="zh-CN" altLang="en-US" sz="2400" dirty="0">
                <a:latin typeface="Calibri" panose="020F0502020204030204"/>
              </a:rPr>
              <a:t>或</a:t>
            </a:r>
            <a:r>
              <a:rPr lang="en-US" altLang="zh-CN" sz="2400" dirty="0" err="1">
                <a:latin typeface="Calibri" panose="020F0502020204030204"/>
              </a:rPr>
              <a:t>modelscope</a:t>
            </a:r>
            <a:r>
              <a:rPr lang="zh-CN" altLang="en-US" sz="2400" dirty="0">
                <a:latin typeface="Calibri" panose="020F0502020204030204"/>
              </a:rPr>
              <a:t>上的模型名称传入</a:t>
            </a:r>
            <a:r>
              <a:rPr lang="en-US" altLang="zh-CN" sz="2400" dirty="0" err="1">
                <a:latin typeface="Calibri" panose="020F0502020204030204"/>
              </a:rPr>
              <a:t>model_name</a:t>
            </a:r>
            <a:r>
              <a:rPr lang="en-US" altLang="zh-CN" sz="2400" dirty="0">
                <a:latin typeface="Calibri" panose="020F0502020204030204"/>
              </a:rPr>
              <a:t> _</a:t>
            </a:r>
            <a:r>
              <a:rPr lang="en-US" altLang="zh-CN" sz="2400" dirty="0" err="1">
                <a:latin typeface="Calibri" panose="020F0502020204030204"/>
              </a:rPr>
              <a:t>or_path</a:t>
            </a:r>
            <a:r>
              <a:rPr lang="zh-CN" altLang="en-US" sz="2400" dirty="0">
                <a:latin typeface="Calibri" panose="020F0502020204030204"/>
              </a:rPr>
              <a:t>参数中，以</a:t>
            </a:r>
            <a:r>
              <a:rPr lang="en-US" altLang="zh-CN" sz="2400" dirty="0" err="1">
                <a:latin typeface="Calibri" panose="020F0502020204030204"/>
              </a:rPr>
              <a:t>yaml</a:t>
            </a:r>
            <a:r>
              <a:rPr lang="zh-CN" altLang="en-US" sz="2400" dirty="0">
                <a:latin typeface="Calibri" panose="020F0502020204030204"/>
              </a:rPr>
              <a:t>文件为例，其格式如下：</a:t>
            </a:r>
            <a:endParaRPr lang="en-US" altLang="zh-CN" sz="2400" dirty="0">
              <a:latin typeface="Calibri" panose="020F0502020204030204"/>
            </a:endParaRPr>
          </a:p>
          <a:p>
            <a:pPr marL="0" lvl="0" indent="0">
              <a:spcBef>
                <a:spcPts val="1200"/>
              </a:spcBef>
              <a:buNone/>
              <a:defRPr/>
            </a:pPr>
            <a:endParaRPr lang="zh-CN" altLang="en-US" sz="2400" dirty="0">
              <a:latin typeface="Calibri" panose="020F0502020204030204"/>
            </a:endParaRPr>
          </a:p>
          <a:p>
            <a:pPr marL="0" lvl="0" indent="0">
              <a:spcBef>
                <a:spcPts val="1200"/>
              </a:spcBef>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4" name="图片 3"/>
          <p:cNvPicPr/>
          <p:nvPr/>
        </p:nvPicPr>
        <p:blipFill>
          <a:blip r:embed="rId3"/>
          <a:stretch>
            <a:fillRect/>
          </a:stretch>
        </p:blipFill>
        <p:spPr>
          <a:xfrm>
            <a:off x="637206" y="5704500"/>
            <a:ext cx="7678119" cy="83203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项目安装及使用</a:t>
            </a:r>
            <a:endParaRPr lang="zh-CN" altLang="en-US" sz="3600" dirty="0">
              <a:latin typeface="宋体" panose="02010600030101010101" pitchFamily="2" charset="-122"/>
              <a:cs typeface="+mn-ea"/>
              <a:sym typeface="+mn-lt"/>
            </a:endParaRPr>
          </a:p>
        </p:txBody>
      </p:sp>
      <p:sp>
        <p:nvSpPr>
          <p:cNvPr id="5" name="内容占位符 3"/>
          <p:cNvSpPr txBox="1"/>
          <p:nvPr/>
        </p:nvSpPr>
        <p:spPr>
          <a:xfrm>
            <a:off x="637206" y="957606"/>
            <a:ext cx="10299148" cy="409981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None/>
              <a:defRPr/>
            </a:pPr>
            <a:r>
              <a:rPr lang="en-US" altLang="zh-CN" sz="2400" dirty="0">
                <a:latin typeface="Calibri" panose="020F0502020204030204"/>
              </a:rPr>
              <a:t>e.</a:t>
            </a:r>
            <a:r>
              <a:rPr lang="zh-CN" altLang="en-US" sz="2400" dirty="0">
                <a:latin typeface="Calibri" panose="020F0502020204030204"/>
              </a:rPr>
              <a:t>数据准备：关于数据集文件的格式，参见</a:t>
            </a:r>
            <a:r>
              <a:rPr lang="en-US" altLang="zh-CN" sz="2400" dirty="0">
                <a:latin typeface="Calibri" panose="020F0502020204030204"/>
              </a:rPr>
              <a:t>data/README_zh.md</a:t>
            </a:r>
            <a:r>
              <a:rPr lang="zh-CN" altLang="en-US" sz="2400" dirty="0">
                <a:latin typeface="Calibri" panose="020F0502020204030204"/>
              </a:rPr>
              <a:t>的内容。可以使用 </a:t>
            </a:r>
            <a:r>
              <a:rPr lang="en-US" altLang="zh-CN" sz="2400" dirty="0" err="1">
                <a:latin typeface="Calibri" panose="020F0502020204030204"/>
              </a:rPr>
              <a:t>HuggingFace</a:t>
            </a:r>
            <a:r>
              <a:rPr lang="en-US" altLang="zh-CN" sz="2400" dirty="0">
                <a:latin typeface="Calibri" panose="020F0502020204030204"/>
              </a:rPr>
              <a:t> / </a:t>
            </a:r>
            <a:r>
              <a:rPr lang="en-US" altLang="zh-CN" sz="2400" dirty="0" err="1">
                <a:latin typeface="Calibri" panose="020F0502020204030204"/>
              </a:rPr>
              <a:t>ModelScope</a:t>
            </a:r>
            <a:r>
              <a:rPr lang="en-US" altLang="zh-CN" sz="2400" dirty="0">
                <a:latin typeface="Calibri" panose="020F0502020204030204"/>
              </a:rPr>
              <a:t> </a:t>
            </a:r>
            <a:r>
              <a:rPr lang="zh-CN" altLang="en-US" sz="2400" dirty="0">
                <a:latin typeface="Calibri" panose="020F0502020204030204"/>
              </a:rPr>
              <a:t>上的数据集或加载本地数据集。使用自定义数据集时，请更新 </a:t>
            </a:r>
            <a:r>
              <a:rPr lang="en-US" altLang="zh-CN" sz="2400" dirty="0">
                <a:latin typeface="Calibri" panose="020F0502020204030204"/>
              </a:rPr>
              <a:t>data/</a:t>
            </a:r>
            <a:r>
              <a:rPr lang="en-US" altLang="zh-CN" sz="2400" dirty="0" err="1">
                <a:latin typeface="Calibri" panose="020F0502020204030204"/>
              </a:rPr>
              <a:t>dataset_info.json</a:t>
            </a:r>
            <a:r>
              <a:rPr lang="en-US" altLang="zh-CN" sz="2400" dirty="0">
                <a:latin typeface="Calibri" panose="020F0502020204030204"/>
              </a:rPr>
              <a:t> </a:t>
            </a:r>
            <a:r>
              <a:rPr lang="zh-CN" altLang="en-US" sz="2400" dirty="0">
                <a:latin typeface="Calibri" panose="020F0502020204030204"/>
              </a:rPr>
              <a:t>文件，进行数据集名称、数据集字段以及数据集路径的配置。</a:t>
            </a:r>
            <a:endParaRPr lang="zh-CN" altLang="en-US" sz="2400" dirty="0">
              <a:latin typeface="Calibri" panose="020F0502020204030204"/>
            </a:endParaRPr>
          </a:p>
          <a:p>
            <a:pPr marL="0" lvl="0" indent="0">
              <a:spcBef>
                <a:spcPts val="1200"/>
              </a:spcBef>
              <a:buNone/>
              <a:defRPr/>
            </a:pPr>
            <a:r>
              <a:rPr lang="zh-CN" altLang="en-US" sz="3200" dirty="0">
                <a:latin typeface="Calibri" panose="020F0502020204030204"/>
              </a:rPr>
              <a:t>   </a:t>
            </a: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3" name="图片 2"/>
          <p:cNvPicPr/>
          <p:nvPr/>
        </p:nvPicPr>
        <p:blipFill rotWithShape="1">
          <a:blip r:embed="rId1"/>
          <a:srcRect r="14914"/>
          <a:stretch>
            <a:fillRect/>
          </a:stretch>
        </p:blipFill>
        <p:spPr>
          <a:xfrm>
            <a:off x="0" y="2643188"/>
            <a:ext cx="4972050" cy="4150518"/>
          </a:xfrm>
          <a:prstGeom prst="rect">
            <a:avLst/>
          </a:prstGeom>
        </p:spPr>
      </p:pic>
      <p:pic>
        <p:nvPicPr>
          <p:cNvPr id="4" name="图片 3"/>
          <p:cNvPicPr/>
          <p:nvPr/>
        </p:nvPicPr>
        <p:blipFill rotWithShape="1">
          <a:blip r:embed="rId2"/>
          <a:srcRect b="34651"/>
          <a:stretch>
            <a:fillRect/>
          </a:stretch>
        </p:blipFill>
        <p:spPr>
          <a:xfrm>
            <a:off x="6240035" y="2250280"/>
            <a:ext cx="4768484" cy="3097003"/>
          </a:xfrm>
          <a:prstGeom prst="rect">
            <a:avLst/>
          </a:prstGeom>
        </p:spPr>
      </p:pic>
      <p:pic>
        <p:nvPicPr>
          <p:cNvPr id="6" name="图片 5"/>
          <p:cNvPicPr/>
          <p:nvPr/>
        </p:nvPicPr>
        <p:blipFill rotWithShape="1">
          <a:blip r:embed="rId2"/>
          <a:srcRect t="66397"/>
          <a:stretch>
            <a:fillRect/>
          </a:stretch>
        </p:blipFill>
        <p:spPr>
          <a:xfrm>
            <a:off x="6303169" y="5027448"/>
            <a:ext cx="4491037" cy="162198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项目安装及使用</a:t>
            </a:r>
            <a:endParaRPr lang="zh-CN" altLang="en-US" sz="3600" dirty="0">
              <a:latin typeface="宋体" panose="02010600030101010101" pitchFamily="2" charset="-122"/>
              <a:cs typeface="+mn-ea"/>
              <a:sym typeface="+mn-lt"/>
            </a:endParaRPr>
          </a:p>
        </p:txBody>
      </p:sp>
      <p:sp>
        <p:nvSpPr>
          <p:cNvPr id="5" name="内容占位符 3"/>
          <p:cNvSpPr txBox="1"/>
          <p:nvPr/>
        </p:nvSpPr>
        <p:spPr>
          <a:xfrm>
            <a:off x="279205" y="1046746"/>
            <a:ext cx="11633589" cy="548468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None/>
              <a:defRPr/>
            </a:pPr>
            <a:r>
              <a:rPr lang="en-US" altLang="zh-CN" sz="2400" dirty="0">
                <a:latin typeface="Calibri" panose="020F0502020204030204"/>
              </a:rPr>
              <a:t>f.</a:t>
            </a:r>
            <a:r>
              <a:rPr lang="zh-CN" altLang="en-US" sz="2400" dirty="0">
                <a:latin typeface="Calibri" panose="020F0502020204030204"/>
              </a:rPr>
              <a:t>原始模型直接推理：</a:t>
            </a:r>
            <a:r>
              <a:rPr lang="en-US" altLang="zh-CN" sz="2400" dirty="0" err="1">
                <a:latin typeface="Calibri" panose="020F0502020204030204"/>
              </a:rPr>
              <a:t>LLaMA</a:t>
            </a:r>
            <a:r>
              <a:rPr lang="en-US" altLang="zh-CN" sz="2400" dirty="0">
                <a:latin typeface="Calibri" panose="020F0502020204030204"/>
              </a:rPr>
              <a:t>-Factory</a:t>
            </a:r>
            <a:r>
              <a:rPr lang="zh-CN" altLang="en-US" sz="2400" dirty="0">
                <a:latin typeface="Calibri" panose="020F0502020204030204"/>
              </a:rPr>
              <a:t>带了基于</a:t>
            </a:r>
            <a:r>
              <a:rPr lang="en-US" altLang="zh-CN" sz="2400" dirty="0" err="1">
                <a:latin typeface="Calibri" panose="020F0502020204030204"/>
              </a:rPr>
              <a:t>Gradio</a:t>
            </a:r>
            <a:r>
              <a:rPr lang="zh-CN" altLang="en-US" sz="2400" dirty="0">
                <a:latin typeface="Calibri" panose="020F0502020204030204"/>
              </a:rPr>
              <a:t>开发的</a:t>
            </a:r>
            <a:r>
              <a:rPr lang="en-US" altLang="zh-CN" sz="2400" dirty="0" err="1">
                <a:latin typeface="Calibri" panose="020F0502020204030204"/>
              </a:rPr>
              <a:t>ChatBot</a:t>
            </a:r>
            <a:r>
              <a:rPr lang="zh-CN" altLang="en-US" sz="2400" dirty="0">
                <a:latin typeface="Calibri" panose="020F0502020204030204"/>
              </a:rPr>
              <a:t>推理页面，可以帮助模型效果测试。在</a:t>
            </a:r>
            <a:r>
              <a:rPr lang="en-US" altLang="zh-CN" sz="2400" dirty="0" err="1">
                <a:latin typeface="Calibri" panose="020F0502020204030204"/>
              </a:rPr>
              <a:t>LLaMA</a:t>
            </a:r>
            <a:r>
              <a:rPr lang="en-US" altLang="zh-CN" sz="2400" dirty="0">
                <a:latin typeface="Calibri" panose="020F0502020204030204"/>
              </a:rPr>
              <a:t>-Factory</a:t>
            </a:r>
            <a:r>
              <a:rPr lang="zh-CN" altLang="en-US" sz="2400" dirty="0">
                <a:latin typeface="Calibri" panose="020F0502020204030204"/>
              </a:rPr>
              <a:t>目录下执行以下命令即可：</a:t>
            </a:r>
            <a:endParaRPr lang="zh-CN" altLang="en-US" sz="2400" dirty="0">
              <a:latin typeface="Calibri" panose="020F0502020204030204"/>
            </a:endParaRPr>
          </a:p>
          <a:p>
            <a:pPr marL="0" lvl="0" indent="0">
              <a:lnSpc>
                <a:spcPct val="100000"/>
              </a:lnSpc>
              <a:spcBef>
                <a:spcPts val="600"/>
              </a:spcBef>
              <a:buNone/>
              <a:defRPr/>
            </a:pPr>
            <a:r>
              <a:rPr lang="zh-CN" altLang="en-US" sz="2400" dirty="0">
                <a:latin typeface="Calibri" panose="020F0502020204030204"/>
              </a:rPr>
              <a:t>    示例，使用网页版本直接推理：</a:t>
            </a:r>
            <a:endParaRPr lang="en-US" altLang="zh-CN" sz="2400" dirty="0">
              <a:latin typeface="Calibri" panose="020F0502020204030204"/>
            </a:endParaRPr>
          </a:p>
          <a:p>
            <a:pPr marL="0" lvl="0" indent="0">
              <a:lnSpc>
                <a:spcPct val="100000"/>
              </a:lnSpc>
              <a:spcBef>
                <a:spcPts val="600"/>
              </a:spcBef>
              <a:buNone/>
              <a:defRPr/>
            </a:pPr>
            <a:endParaRPr lang="en-US" altLang="zh-CN" sz="2400" dirty="0">
              <a:latin typeface="Calibri" panose="020F0502020204030204"/>
            </a:endParaRPr>
          </a:p>
          <a:p>
            <a:pPr marL="0" lvl="0" indent="0">
              <a:lnSpc>
                <a:spcPct val="100000"/>
              </a:lnSpc>
              <a:spcBef>
                <a:spcPts val="600"/>
              </a:spcBef>
              <a:buNone/>
              <a:defRPr/>
            </a:pPr>
            <a:endParaRPr lang="en-US" altLang="zh-CN" sz="2400" dirty="0">
              <a:latin typeface="Calibri" panose="020F0502020204030204"/>
            </a:endParaRPr>
          </a:p>
          <a:p>
            <a:pPr marL="0" lvl="0" indent="0">
              <a:lnSpc>
                <a:spcPct val="100000"/>
              </a:lnSpc>
              <a:spcBef>
                <a:spcPts val="600"/>
              </a:spcBef>
              <a:buNone/>
              <a:defRPr/>
            </a:pPr>
            <a:endParaRPr lang="en-US" altLang="zh-CN" sz="2400" dirty="0">
              <a:latin typeface="Calibri" panose="020F0502020204030204"/>
            </a:endParaRPr>
          </a:p>
          <a:p>
            <a:pPr marL="0" indent="0">
              <a:lnSpc>
                <a:spcPct val="100000"/>
              </a:lnSpc>
              <a:spcBef>
                <a:spcPts val="600"/>
              </a:spcBef>
              <a:buNone/>
              <a:defRPr/>
            </a:pPr>
            <a:r>
              <a:rPr lang="zh-CN" altLang="en-US" sz="2400" dirty="0">
                <a:latin typeface="Calibri" panose="020F0502020204030204"/>
              </a:rPr>
              <a:t>如果需要使用命令行版本直接进行推理，将</a:t>
            </a:r>
            <a:r>
              <a:rPr lang="en-US" altLang="zh-CN" sz="2400" dirty="0">
                <a:latin typeface="Calibri" panose="020F0502020204030204"/>
              </a:rPr>
              <a:t>webchat</a:t>
            </a:r>
            <a:r>
              <a:rPr lang="zh-CN" altLang="en-US" sz="2400" dirty="0">
                <a:latin typeface="Calibri" panose="020F0502020204030204"/>
              </a:rPr>
              <a:t>更换为</a:t>
            </a:r>
            <a:r>
              <a:rPr lang="en-US" altLang="zh-CN" sz="2400" dirty="0">
                <a:latin typeface="Calibri" panose="020F0502020204030204"/>
              </a:rPr>
              <a:t>chat</a:t>
            </a:r>
            <a:r>
              <a:rPr lang="zh-CN" altLang="en-US" sz="2400" dirty="0">
                <a:latin typeface="Calibri" panose="020F0502020204030204"/>
              </a:rPr>
              <a:t>即可。</a:t>
            </a:r>
            <a:endParaRPr lang="en-US" altLang="zh-CN" sz="2400" dirty="0">
              <a:latin typeface="Calibri" panose="020F0502020204030204"/>
            </a:endParaRPr>
          </a:p>
          <a:p>
            <a:pPr marL="0" lvl="0" indent="0">
              <a:lnSpc>
                <a:spcPct val="100000"/>
              </a:lnSpc>
              <a:spcBef>
                <a:spcPts val="600"/>
              </a:spcBef>
              <a:buNone/>
              <a:defRPr/>
            </a:pPr>
            <a:r>
              <a:rPr lang="zh-CN" altLang="en-US" sz="2400" dirty="0">
                <a:latin typeface="Calibri" panose="020F0502020204030204"/>
              </a:rPr>
              <a:t>在最新版</a:t>
            </a:r>
            <a:r>
              <a:rPr lang="en-US" altLang="zh-CN" sz="2400" dirty="0" err="1">
                <a:latin typeface="Calibri" panose="020F0502020204030204"/>
              </a:rPr>
              <a:t>LLaMA</a:t>
            </a:r>
            <a:r>
              <a:rPr lang="en-US" altLang="zh-CN" sz="2400" dirty="0">
                <a:latin typeface="Calibri" panose="020F0502020204030204"/>
              </a:rPr>
              <a:t>-Factory</a:t>
            </a:r>
            <a:r>
              <a:rPr lang="zh-CN" altLang="en-US" sz="2400" dirty="0">
                <a:latin typeface="Calibri" panose="020F0502020204030204"/>
              </a:rPr>
              <a:t>项目中，所有的命令行入口都可以使用</a:t>
            </a:r>
            <a:r>
              <a:rPr lang="en-US" altLang="zh-CN" sz="2400" dirty="0" err="1">
                <a:latin typeface="Calibri" panose="020F0502020204030204"/>
              </a:rPr>
              <a:t>llamafactory</a:t>
            </a:r>
            <a:r>
              <a:rPr lang="en-US" altLang="zh-CN" sz="2400" dirty="0">
                <a:latin typeface="Calibri" panose="020F0502020204030204"/>
              </a:rPr>
              <a:t>-cli</a:t>
            </a:r>
            <a:r>
              <a:rPr lang="zh-CN" altLang="en-US" sz="2400" dirty="0">
                <a:latin typeface="Calibri" panose="020F0502020204030204"/>
              </a:rPr>
              <a:t>，通过不同的参数控制当前需要实现的功能。当然也可以继续使用</a:t>
            </a:r>
            <a:r>
              <a:rPr lang="en-US" altLang="zh-CN" sz="2400" dirty="0">
                <a:latin typeface="Calibri" panose="020F0502020204030204"/>
              </a:rPr>
              <a:t>python</a:t>
            </a:r>
            <a:r>
              <a:rPr lang="zh-CN" altLang="en-US" sz="2400" dirty="0">
                <a:latin typeface="Calibri" panose="020F0502020204030204"/>
              </a:rPr>
              <a:t>指令运行指定文件，实现不同的任务。</a:t>
            </a:r>
            <a:endParaRPr lang="en-US" altLang="zh-CN" sz="2400" dirty="0">
              <a:latin typeface="Calibri" panose="020F0502020204030204"/>
            </a:endParaRPr>
          </a:p>
          <a:p>
            <a:pPr marL="0" lvl="0" indent="0">
              <a:lnSpc>
                <a:spcPct val="100000"/>
              </a:lnSpc>
              <a:spcBef>
                <a:spcPts val="600"/>
              </a:spcBef>
              <a:buNone/>
              <a:defRPr/>
            </a:pPr>
            <a:endParaRPr lang="zh-CN" altLang="en-US" sz="2400" dirty="0">
              <a:latin typeface="Calibri" panose="020F0502020204030204"/>
            </a:endParaRPr>
          </a:p>
          <a:p>
            <a:pPr marL="0" lvl="0" indent="0">
              <a:spcBef>
                <a:spcPts val="1200"/>
              </a:spcBef>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7" name="图片 6"/>
          <p:cNvPicPr/>
          <p:nvPr/>
        </p:nvPicPr>
        <p:blipFill>
          <a:blip r:embed="rId1"/>
          <a:stretch>
            <a:fillRect/>
          </a:stretch>
        </p:blipFill>
        <p:spPr>
          <a:xfrm>
            <a:off x="637206" y="2385455"/>
            <a:ext cx="7485238" cy="114355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项目安装及使用</a:t>
            </a:r>
            <a:endParaRPr lang="zh-CN" altLang="en-US" sz="3600" dirty="0">
              <a:latin typeface="宋体" panose="02010600030101010101" pitchFamily="2" charset="-122"/>
              <a:cs typeface="+mn-ea"/>
              <a:sym typeface="+mn-lt"/>
            </a:endParaRPr>
          </a:p>
        </p:txBody>
      </p:sp>
      <p:sp>
        <p:nvSpPr>
          <p:cNvPr id="5" name="内容占位符 3"/>
          <p:cNvSpPr txBox="1"/>
          <p:nvPr/>
        </p:nvSpPr>
        <p:spPr>
          <a:xfrm>
            <a:off x="279206" y="1046747"/>
            <a:ext cx="6673136" cy="6248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1200"/>
              </a:spcBef>
              <a:buNone/>
              <a:defRPr/>
            </a:pPr>
            <a:r>
              <a:rPr lang="zh-CN" altLang="en-US" sz="2400" dirty="0">
                <a:latin typeface="Calibri" panose="020F0502020204030204"/>
              </a:rPr>
              <a:t>下列图片为参数的所有可选项：</a:t>
            </a:r>
            <a:endParaRPr lang="en-US" altLang="zh-CN" sz="2400" dirty="0">
              <a:latin typeface="Calibri" panose="020F0502020204030204"/>
            </a:endParaRPr>
          </a:p>
        </p:txBody>
      </p:sp>
      <p:pic>
        <p:nvPicPr>
          <p:cNvPr id="6" name="图片 5"/>
          <p:cNvPicPr/>
          <p:nvPr/>
        </p:nvPicPr>
        <p:blipFill>
          <a:blip r:embed="rId1"/>
          <a:stretch>
            <a:fillRect/>
          </a:stretch>
        </p:blipFill>
        <p:spPr>
          <a:xfrm>
            <a:off x="4714625" y="1171298"/>
            <a:ext cx="5293769" cy="3486852"/>
          </a:xfrm>
          <a:prstGeom prst="rect">
            <a:avLst/>
          </a:prstGeom>
        </p:spPr>
      </p:pic>
      <p:sp>
        <p:nvSpPr>
          <p:cNvPr id="4" name="矩形 3"/>
          <p:cNvSpPr/>
          <p:nvPr/>
        </p:nvSpPr>
        <p:spPr>
          <a:xfrm>
            <a:off x="279206" y="3162628"/>
            <a:ext cx="11297146" cy="3046988"/>
          </a:xfrm>
          <a:prstGeom prst="rect">
            <a:avLst/>
          </a:prstGeom>
        </p:spPr>
        <p:txBody>
          <a:bodyPr wrap="square">
            <a:spAutoFit/>
          </a:bodyPr>
          <a:lstStyle/>
          <a:p>
            <a:pPr algn="just">
              <a:spcAft>
                <a:spcPts val="0"/>
              </a:spcAft>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另外两个关键参数的解释如下：</a:t>
            </a:r>
            <a:endParaRPr lang="zh-CN"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model_name_or_path</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 </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模型名称（</a:t>
            </a: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huggingface</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或者</a:t>
            </a: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modelscope</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上的标准定义，如“</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meta-llama/Meta-Llama-3-8B-Instruct</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或者是本地下载的模型绝对路径。</a:t>
            </a:r>
            <a:endParaRPr lang="zh-CN"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template: </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模型问答时所使用的</a:t>
            </a:r>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prompt</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模板。</a:t>
            </a:r>
            <a:endParaRPr lang="zh-CN" altLang="zh-CN" sz="24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除上述命令外，也可以使用</a:t>
            </a:r>
            <a:r>
              <a:rPr lang="en-US" altLang="zh-CN" sz="2400" kern="100" dirty="0" err="1">
                <a:latin typeface="楷体" panose="02010609060101010101" pitchFamily="49" charset="-122"/>
                <a:ea typeface="楷体" panose="02010609060101010101" pitchFamily="49" charset="-122"/>
                <a:cs typeface="Times New Roman" panose="02020603050405020304" pitchFamily="18" charset="0"/>
              </a:rPr>
              <a:t>yaml</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配置文件来传递参数，如：</a:t>
            </a:r>
            <a:endParaRPr lang="zh-CN"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p:nvPr/>
        </p:nvPicPr>
        <p:blipFill>
          <a:blip r:embed="rId2"/>
          <a:stretch>
            <a:fillRect/>
          </a:stretch>
        </p:blipFill>
        <p:spPr>
          <a:xfrm>
            <a:off x="279206" y="6149139"/>
            <a:ext cx="7671463" cy="5002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项目安装及使用</a:t>
            </a:r>
            <a:endParaRPr lang="zh-CN" altLang="en-US" sz="3600" dirty="0">
              <a:latin typeface="宋体" panose="02010600030101010101" pitchFamily="2" charset="-122"/>
              <a:cs typeface="+mn-ea"/>
              <a:sym typeface="+mn-lt"/>
            </a:endParaRPr>
          </a:p>
        </p:txBody>
      </p:sp>
      <p:sp>
        <p:nvSpPr>
          <p:cNvPr id="5" name="内容占位符 3"/>
          <p:cNvSpPr txBox="1"/>
          <p:nvPr/>
        </p:nvSpPr>
        <p:spPr>
          <a:xfrm>
            <a:off x="637206" y="1359567"/>
            <a:ext cx="5724553" cy="453590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defRPr/>
            </a:pPr>
            <a:r>
              <a:rPr lang="en-US" altLang="zh-CN" sz="2400" dirty="0">
                <a:latin typeface="Calibri" panose="020F0502020204030204"/>
              </a:rPr>
              <a:t>g.</a:t>
            </a:r>
            <a:r>
              <a:rPr lang="zh-CN" altLang="en-US" sz="2400" dirty="0">
                <a:latin typeface="Calibri" panose="020F0502020204030204"/>
              </a:rPr>
              <a:t>训练脚本</a:t>
            </a:r>
            <a:endParaRPr lang="en-US" altLang="zh-CN" sz="2400" dirty="0">
              <a:latin typeface="Calibri" panose="020F0502020204030204"/>
            </a:endParaRPr>
          </a:p>
          <a:p>
            <a:pPr marL="0" lvl="0" indent="0">
              <a:lnSpc>
                <a:spcPct val="100000"/>
              </a:lnSpc>
              <a:spcBef>
                <a:spcPts val="0"/>
              </a:spcBef>
              <a:buNone/>
              <a:defRPr/>
            </a:pPr>
            <a:r>
              <a:rPr lang="zh-CN" altLang="en-US" sz="2400" dirty="0">
                <a:latin typeface="Calibri" panose="020F0502020204030204"/>
              </a:rPr>
              <a:t>    以基于</a:t>
            </a:r>
            <a:r>
              <a:rPr lang="en-US" altLang="zh-CN" sz="2400" dirty="0" err="1">
                <a:latin typeface="Calibri" panose="020F0502020204030204"/>
              </a:rPr>
              <a:t>LoRA</a:t>
            </a:r>
            <a:r>
              <a:rPr lang="zh-CN" altLang="en-US" sz="2400" dirty="0">
                <a:latin typeface="Calibri" panose="020F0502020204030204"/>
              </a:rPr>
              <a:t>的</a:t>
            </a:r>
            <a:r>
              <a:rPr lang="en-US" altLang="zh-CN" sz="2400" dirty="0" err="1">
                <a:latin typeface="Calibri" panose="020F0502020204030204"/>
              </a:rPr>
              <a:t>sft</a:t>
            </a:r>
            <a:r>
              <a:rPr lang="zh-CN" altLang="en-US" sz="2400" dirty="0">
                <a:latin typeface="Calibri" panose="020F0502020204030204"/>
              </a:rPr>
              <a:t>指令微调为例</a:t>
            </a:r>
            <a:r>
              <a:rPr lang="en-US" altLang="zh-CN" sz="2400" dirty="0">
                <a:latin typeface="Calibri" panose="020F0502020204030204"/>
              </a:rPr>
              <a:t>, </a:t>
            </a:r>
            <a:r>
              <a:rPr lang="zh-CN" altLang="en-US" sz="2400" dirty="0">
                <a:latin typeface="Calibri" panose="020F0502020204030204"/>
              </a:rPr>
              <a:t>可以使用</a:t>
            </a:r>
            <a:r>
              <a:rPr lang="en-US" altLang="zh-CN" sz="2400" dirty="0">
                <a:latin typeface="Calibri" panose="020F0502020204030204"/>
              </a:rPr>
              <a:t>bash</a:t>
            </a:r>
            <a:r>
              <a:rPr lang="zh-CN" altLang="en-US" sz="2400" dirty="0">
                <a:latin typeface="Calibri" panose="020F0502020204030204"/>
              </a:rPr>
              <a:t>命令将训练参数传入</a:t>
            </a:r>
            <a:r>
              <a:rPr lang="en-US" altLang="zh-CN" sz="2400" dirty="0">
                <a:latin typeface="Calibri" panose="020F0502020204030204"/>
              </a:rPr>
              <a:t>train.py</a:t>
            </a:r>
            <a:r>
              <a:rPr lang="zh-CN" altLang="en-US" sz="2400" dirty="0">
                <a:latin typeface="Calibri" panose="020F0502020204030204"/>
              </a:rPr>
              <a:t>文件。</a:t>
            </a:r>
            <a:endParaRPr lang="en-US" altLang="zh-CN" sz="2400" dirty="0">
              <a:latin typeface="Calibri" panose="020F0502020204030204"/>
            </a:endParaRPr>
          </a:p>
          <a:p>
            <a:pPr marL="0" lvl="0" indent="0">
              <a:lnSpc>
                <a:spcPct val="100000"/>
              </a:lnSpc>
              <a:spcBef>
                <a:spcPts val="0"/>
              </a:spcBef>
              <a:buNone/>
              <a:defRPr/>
            </a:pPr>
            <a:r>
              <a:rPr lang="zh-CN" altLang="en-US" sz="2400" dirty="0">
                <a:latin typeface="Calibri" panose="020F0502020204030204"/>
              </a:rPr>
              <a:t>也可以使用</a:t>
            </a:r>
            <a:r>
              <a:rPr lang="en-US" altLang="zh-CN" sz="2400" dirty="0" err="1">
                <a:latin typeface="Calibri" panose="020F0502020204030204"/>
              </a:rPr>
              <a:t>yaml</a:t>
            </a:r>
            <a:r>
              <a:rPr lang="zh-CN" altLang="en-US" sz="2400" dirty="0">
                <a:latin typeface="Calibri" panose="020F0502020204030204"/>
              </a:rPr>
              <a:t>配置文件来传输参数，完成训练，使用以下命令：</a:t>
            </a:r>
            <a:endParaRPr lang="en-US" altLang="zh-CN" sz="2400" dirty="0">
              <a:latin typeface="Calibri" panose="020F0502020204030204"/>
            </a:endParaRPr>
          </a:p>
          <a:p>
            <a:pPr marL="0" lvl="0" indent="0">
              <a:lnSpc>
                <a:spcPct val="100000"/>
              </a:lnSpc>
              <a:spcBef>
                <a:spcPts val="0"/>
              </a:spcBef>
              <a:buNone/>
              <a:defRPr/>
            </a:pPr>
            <a:r>
              <a:rPr lang="es-ES" altLang="zh-CN" sz="2400" dirty="0">
                <a:latin typeface="Calibri" panose="020F0502020204030204"/>
              </a:rPr>
              <a:t>llamafactory-cli train  examples/train_lora /llama3_lora_sft.yaml</a:t>
            </a:r>
            <a:endParaRPr lang="es-ES" altLang="zh-CN" sz="2400" dirty="0">
              <a:latin typeface="Calibri" panose="020F0502020204030204"/>
            </a:endParaRPr>
          </a:p>
          <a:p>
            <a:pPr marL="0" lvl="0" indent="0">
              <a:lnSpc>
                <a:spcPct val="100000"/>
              </a:lnSpc>
              <a:spcBef>
                <a:spcPts val="0"/>
              </a:spcBef>
              <a:buNone/>
              <a:defRPr/>
            </a:pPr>
            <a:r>
              <a:rPr lang="en-US" altLang="zh-CN" sz="2400" dirty="0" err="1">
                <a:latin typeface="Calibri" panose="020F0502020204030204"/>
              </a:rPr>
              <a:t>Yaml</a:t>
            </a:r>
            <a:r>
              <a:rPr lang="zh-CN" altLang="en-US" sz="2400" dirty="0">
                <a:latin typeface="Calibri" panose="020F0502020204030204"/>
              </a:rPr>
              <a:t>文件格式示例：</a:t>
            </a:r>
            <a:endParaRPr lang="en-US" altLang="zh-CN" sz="2400" dirty="0">
              <a:latin typeface="Calibri" panose="020F0502020204030204"/>
            </a:endParaRPr>
          </a:p>
          <a:p>
            <a:pPr marL="0" lvl="0" indent="0">
              <a:lnSpc>
                <a:spcPct val="100000"/>
              </a:lnSpc>
              <a:spcBef>
                <a:spcPts val="0"/>
              </a:spcBef>
              <a:buNone/>
              <a:defRPr/>
            </a:pPr>
            <a:endParaRPr lang="zh-CN" altLang="en-US" sz="2400" dirty="0">
              <a:latin typeface="Calibri" panose="020F0502020204030204"/>
            </a:endParaRPr>
          </a:p>
          <a:p>
            <a:pPr marL="0" lvl="0" indent="0">
              <a:spcBef>
                <a:spcPts val="1200"/>
              </a:spcBef>
              <a:buNone/>
              <a:defRPr/>
            </a:pPr>
            <a:endParaRPr lang="en-US" altLang="zh-CN" sz="3200" dirty="0">
              <a:latin typeface="Calibri" panose="020F0502020204030204"/>
            </a:endParaRPr>
          </a:p>
          <a:p>
            <a:pPr marL="0" lvl="0" indent="0">
              <a:spcBef>
                <a:spcPts val="1200"/>
              </a:spcBef>
              <a:buNone/>
              <a:defRPr/>
            </a:pPr>
            <a:endParaRPr lang="zh-CN" altLang="en-US" dirty="0">
              <a:latin typeface="Calibri" panose="020F0502020204030204"/>
            </a:endParaRPr>
          </a:p>
          <a:p>
            <a:pPr marL="0" lvl="0" indent="0">
              <a:spcBef>
                <a:spcPts val="1200"/>
              </a:spcBef>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6" name="图片 5"/>
          <p:cNvPicPr/>
          <p:nvPr/>
        </p:nvPicPr>
        <p:blipFill>
          <a:blip r:embed="rId1"/>
          <a:stretch>
            <a:fillRect/>
          </a:stretch>
        </p:blipFill>
        <p:spPr>
          <a:xfrm>
            <a:off x="6735981" y="995588"/>
            <a:ext cx="5274310" cy="5759450"/>
          </a:xfrm>
          <a:prstGeom prst="rect">
            <a:avLst/>
          </a:prstGeom>
        </p:spPr>
      </p:pic>
      <p:pic>
        <p:nvPicPr>
          <p:cNvPr id="3" name="图片 2"/>
          <p:cNvPicPr/>
          <p:nvPr/>
        </p:nvPicPr>
        <p:blipFill rotWithShape="1">
          <a:blip r:embed="rId2"/>
          <a:srcRect b="57058"/>
          <a:stretch>
            <a:fillRect/>
          </a:stretch>
        </p:blipFill>
        <p:spPr>
          <a:xfrm>
            <a:off x="521361" y="4312570"/>
            <a:ext cx="5333575" cy="23717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en-US" altLang="zh-CN" sz="3600" dirty="0" err="1">
                <a:latin typeface="宋体" panose="02010600030101010101" pitchFamily="2" charset="-122"/>
                <a:cs typeface="+mn-ea"/>
                <a:sym typeface="+mn-lt"/>
              </a:rPr>
              <a:t>LLaMA</a:t>
            </a:r>
            <a:r>
              <a:rPr lang="en-US" altLang="zh-CN" sz="3600" dirty="0">
                <a:latin typeface="宋体" panose="02010600030101010101" pitchFamily="2" charset="-122"/>
                <a:cs typeface="+mn-ea"/>
                <a:sym typeface="+mn-lt"/>
              </a:rPr>
              <a:t>-Factory</a:t>
            </a:r>
            <a:r>
              <a:rPr lang="zh-CN" altLang="en-US" sz="3600" dirty="0">
                <a:latin typeface="宋体" panose="02010600030101010101" pitchFamily="2" charset="-122"/>
                <a:cs typeface="+mn-ea"/>
                <a:sym typeface="+mn-lt"/>
              </a:rPr>
              <a:t>项目安装及使用</a:t>
            </a:r>
            <a:endParaRPr lang="zh-CN" altLang="en-US" sz="3600" dirty="0">
              <a:latin typeface="宋体" panose="02010600030101010101" pitchFamily="2" charset="-122"/>
              <a:cs typeface="+mn-ea"/>
              <a:sym typeface="+mn-lt"/>
            </a:endParaRPr>
          </a:p>
        </p:txBody>
      </p:sp>
      <p:sp>
        <p:nvSpPr>
          <p:cNvPr id="5" name="内容占位符 3"/>
          <p:cNvSpPr txBox="1"/>
          <p:nvPr/>
        </p:nvSpPr>
        <p:spPr>
          <a:xfrm>
            <a:off x="391886" y="1359567"/>
            <a:ext cx="11350171" cy="453590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defRPr/>
            </a:pPr>
            <a:r>
              <a:rPr lang="zh-CN" altLang="en-US" sz="2400" dirty="0">
                <a:latin typeface="Calibri" panose="020F0502020204030204"/>
              </a:rPr>
              <a:t>训练完成后可以在设置的</a:t>
            </a:r>
            <a:r>
              <a:rPr lang="en-US" altLang="zh-CN" sz="2400" dirty="0" err="1">
                <a:latin typeface="Calibri" panose="020F0502020204030204"/>
              </a:rPr>
              <a:t>output_dir</a:t>
            </a:r>
            <a:r>
              <a:rPr lang="zh-CN" altLang="en-US" sz="2400" dirty="0">
                <a:latin typeface="Calibri" panose="020F0502020204030204"/>
              </a:rPr>
              <a:t>路径下看到</a:t>
            </a:r>
            <a:r>
              <a:rPr lang="en-US" altLang="zh-CN" sz="2400" dirty="0">
                <a:latin typeface="Calibri" panose="020F0502020204030204"/>
              </a:rPr>
              <a:t>checkpoint</a:t>
            </a:r>
            <a:r>
              <a:rPr lang="zh-CN" altLang="en-US" sz="2400" dirty="0">
                <a:latin typeface="Calibri" panose="020F0502020204030204"/>
              </a:rPr>
              <a:t>文件和</a:t>
            </a:r>
            <a:r>
              <a:rPr lang="en-US" altLang="zh-CN" sz="2400" dirty="0" err="1">
                <a:latin typeface="Calibri" panose="020F0502020204030204"/>
              </a:rPr>
              <a:t>LoRA</a:t>
            </a:r>
            <a:r>
              <a:rPr lang="zh-CN" altLang="en-US" sz="2400" dirty="0">
                <a:latin typeface="Calibri" panose="020F0502020204030204"/>
              </a:rPr>
              <a:t>保存的结果。当基于</a:t>
            </a:r>
            <a:r>
              <a:rPr lang="en-US" altLang="zh-CN" sz="2400" dirty="0" err="1">
                <a:latin typeface="Calibri" panose="020F0502020204030204"/>
              </a:rPr>
              <a:t>LoRA</a:t>
            </a:r>
            <a:r>
              <a:rPr lang="zh-CN" altLang="en-US" sz="2400" dirty="0">
                <a:latin typeface="Calibri" panose="020F0502020204030204"/>
              </a:rPr>
              <a:t>的训练进程结束后，需要合并微调后的权重文件与原始文件，并基于合并后的模型进行推理。</a:t>
            </a:r>
            <a:endParaRPr lang="zh-CN" altLang="en-US" sz="2400" dirty="0">
              <a:latin typeface="Calibri" panose="020F0502020204030204"/>
            </a:endParaRPr>
          </a:p>
          <a:p>
            <a:pPr marL="0" lvl="0" indent="0">
              <a:lnSpc>
                <a:spcPct val="100000"/>
              </a:lnSpc>
              <a:spcBef>
                <a:spcPts val="0"/>
              </a:spcBef>
              <a:buNone/>
              <a:defRPr/>
            </a:pPr>
            <a:r>
              <a:rPr lang="zh-CN" altLang="en-US" sz="2400" dirty="0">
                <a:latin typeface="Calibri" panose="020F0502020204030204"/>
              </a:rPr>
              <a:t>动态合并</a:t>
            </a:r>
            <a:r>
              <a:rPr lang="en-US" altLang="zh-CN" sz="2400" dirty="0" err="1">
                <a:latin typeface="Calibri" panose="020F0502020204030204"/>
              </a:rPr>
              <a:t>LoRA</a:t>
            </a:r>
            <a:r>
              <a:rPr lang="zh-CN" altLang="en-US" sz="2400" dirty="0">
                <a:latin typeface="Calibri" panose="020F0502020204030204"/>
              </a:rPr>
              <a:t>的推理：可以使用命令行做交互：</a:t>
            </a:r>
            <a:endParaRPr lang="en-US" altLang="zh-CN" sz="2400" dirty="0">
              <a:latin typeface="Calibri" panose="020F0502020204030204"/>
            </a:endParaRPr>
          </a:p>
          <a:p>
            <a:pPr marL="0" lvl="0" indent="0">
              <a:lnSpc>
                <a:spcPct val="100000"/>
              </a:lnSpc>
              <a:spcBef>
                <a:spcPts val="0"/>
              </a:spcBef>
              <a:buNone/>
              <a:defRPr/>
            </a:pPr>
            <a:endParaRPr lang="en-US" altLang="zh-CN" sz="2400" dirty="0">
              <a:latin typeface="Calibri" panose="020F0502020204030204"/>
            </a:endParaRPr>
          </a:p>
          <a:p>
            <a:pPr marL="0" lvl="0" indent="0">
              <a:lnSpc>
                <a:spcPct val="100000"/>
              </a:lnSpc>
              <a:spcBef>
                <a:spcPts val="0"/>
              </a:spcBef>
              <a:buNone/>
              <a:defRPr/>
            </a:pPr>
            <a:endParaRPr lang="en-US" altLang="zh-CN" sz="2400" dirty="0">
              <a:latin typeface="Calibri" panose="020F0502020204030204"/>
            </a:endParaRPr>
          </a:p>
          <a:p>
            <a:pPr marL="0" lvl="0" indent="0">
              <a:lnSpc>
                <a:spcPct val="100000"/>
              </a:lnSpc>
              <a:spcBef>
                <a:spcPts val="0"/>
              </a:spcBef>
              <a:buNone/>
              <a:defRPr/>
            </a:pPr>
            <a:endParaRPr lang="en-US" altLang="zh-CN" sz="2400" dirty="0">
              <a:latin typeface="Calibri" panose="020F0502020204030204"/>
            </a:endParaRPr>
          </a:p>
          <a:p>
            <a:pPr marL="0" lvl="0" indent="0">
              <a:lnSpc>
                <a:spcPct val="100000"/>
              </a:lnSpc>
              <a:spcBef>
                <a:spcPts val="0"/>
              </a:spcBef>
              <a:buNone/>
              <a:defRPr/>
            </a:pPr>
            <a:r>
              <a:rPr lang="zh-CN" altLang="en-US" sz="2400" dirty="0">
                <a:latin typeface="Calibri" panose="020F0502020204030204"/>
              </a:rPr>
              <a:t>也可以批量预测和效果评估：</a:t>
            </a:r>
            <a:endParaRPr lang="zh-CN" altLang="en-US" sz="2400" dirty="0">
              <a:latin typeface="Calibri" panose="020F0502020204030204"/>
            </a:endParaRPr>
          </a:p>
          <a:p>
            <a:pPr marL="0" lvl="0" indent="0">
              <a:lnSpc>
                <a:spcPct val="100000"/>
              </a:lnSpc>
              <a:spcBef>
                <a:spcPts val="0"/>
              </a:spcBef>
              <a:buNone/>
              <a:defRPr/>
            </a:pPr>
            <a:endParaRPr lang="en-US" altLang="zh-CN" sz="3200" dirty="0">
              <a:latin typeface="Calibri" panose="020F0502020204030204"/>
            </a:endParaRPr>
          </a:p>
          <a:p>
            <a:pPr marL="0" lvl="0" indent="0">
              <a:spcBef>
                <a:spcPts val="1200"/>
              </a:spcBef>
              <a:buNone/>
              <a:defRPr/>
            </a:pPr>
            <a:endParaRPr lang="zh-CN" altLang="en-US" dirty="0">
              <a:latin typeface="Calibri" panose="020F0502020204030204"/>
            </a:endParaRPr>
          </a:p>
          <a:p>
            <a:pPr marL="0" lvl="0" indent="0">
              <a:spcBef>
                <a:spcPts val="1200"/>
              </a:spcBef>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6" name="图片 5"/>
          <p:cNvPicPr/>
          <p:nvPr/>
        </p:nvPicPr>
        <p:blipFill>
          <a:blip r:embed="rId1"/>
          <a:stretch>
            <a:fillRect/>
          </a:stretch>
        </p:blipFill>
        <p:spPr>
          <a:xfrm>
            <a:off x="557803" y="2895426"/>
            <a:ext cx="6993141" cy="1047924"/>
          </a:xfrm>
          <a:prstGeom prst="rect">
            <a:avLst/>
          </a:prstGeom>
        </p:spPr>
      </p:pic>
      <p:pic>
        <p:nvPicPr>
          <p:cNvPr id="3" name="图片 2"/>
          <p:cNvPicPr/>
          <p:nvPr/>
        </p:nvPicPr>
        <p:blipFill>
          <a:blip r:embed="rId2"/>
          <a:stretch>
            <a:fillRect/>
          </a:stretch>
        </p:blipFill>
        <p:spPr>
          <a:xfrm>
            <a:off x="4286251" y="3943350"/>
            <a:ext cx="5786438" cy="29146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zh-CN" altLang="en-US" sz="3600" dirty="0">
                <a:latin typeface="宋体" panose="02010600030101010101" pitchFamily="2" charset="-122"/>
                <a:cs typeface="+mn-ea"/>
                <a:sym typeface="+mn-lt"/>
              </a:rPr>
              <a:t>古籍翻译指令数据集微调实战</a:t>
            </a:r>
            <a:endParaRPr lang="zh-CN" altLang="en-US" sz="3600" dirty="0">
              <a:latin typeface="宋体" panose="02010600030101010101" pitchFamily="2" charset="-122"/>
              <a:cs typeface="+mn-ea"/>
              <a:sym typeface="+mn-lt"/>
            </a:endParaRPr>
          </a:p>
        </p:txBody>
      </p:sp>
      <p:sp>
        <p:nvSpPr>
          <p:cNvPr id="5" name="内容占位符 3"/>
          <p:cNvSpPr txBox="1"/>
          <p:nvPr/>
        </p:nvSpPr>
        <p:spPr>
          <a:xfrm>
            <a:off x="391886" y="1153500"/>
            <a:ext cx="11625943" cy="13981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defRPr/>
            </a:pPr>
            <a:r>
              <a:rPr lang="zh-CN" altLang="en-US" sz="2400" dirty="0">
                <a:latin typeface="Calibri" panose="020F0502020204030204"/>
              </a:rPr>
              <a:t>以命令行脚本训练为例，古汉语翻译指令数据集微调旨在使基座模型更好地适应古汉语翻译任务。本节以</a:t>
            </a:r>
            <a:r>
              <a:rPr lang="en-US" altLang="zh-CN" sz="2400" dirty="0">
                <a:latin typeface="Calibri" panose="020F0502020204030204"/>
              </a:rPr>
              <a:t>Xunzi-Qwen2-7B</a:t>
            </a:r>
            <a:r>
              <a:rPr lang="zh-CN" altLang="en-US" sz="2400" dirty="0">
                <a:latin typeface="Calibri" panose="020F0502020204030204"/>
              </a:rPr>
              <a:t>为目标训练模型来介绍基于</a:t>
            </a:r>
            <a:r>
              <a:rPr lang="en-US" altLang="zh-CN" sz="2400" dirty="0" err="1">
                <a:latin typeface="Calibri" panose="020F0502020204030204"/>
              </a:rPr>
              <a:t>LLaMA</a:t>
            </a:r>
            <a:r>
              <a:rPr lang="en-US" altLang="zh-CN" sz="2400" dirty="0">
                <a:latin typeface="Calibri" panose="020F0502020204030204"/>
              </a:rPr>
              <a:t>-Factory</a:t>
            </a:r>
            <a:r>
              <a:rPr lang="zh-CN" altLang="en-US" sz="2400" dirty="0">
                <a:latin typeface="Calibri" panose="020F0502020204030204"/>
              </a:rPr>
              <a:t>项目的指令微调过程。</a:t>
            </a:r>
            <a:endParaRPr lang="en-US" altLang="zh-CN" sz="2400" dirty="0">
              <a:latin typeface="Calibri" panose="020F0502020204030204"/>
            </a:endParaRPr>
          </a:p>
          <a:p>
            <a:pPr marL="0" lvl="0" indent="0">
              <a:spcBef>
                <a:spcPts val="1200"/>
              </a:spcBef>
              <a:buNone/>
              <a:defRPr/>
            </a:pPr>
            <a:endParaRPr lang="zh-CN" altLang="en-US" dirty="0">
              <a:latin typeface="Calibri" panose="020F0502020204030204"/>
            </a:endParaRPr>
          </a:p>
          <a:p>
            <a:pPr marL="0" lvl="0" indent="0">
              <a:spcBef>
                <a:spcPts val="1200"/>
              </a:spcBef>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
        <p:nvSpPr>
          <p:cNvPr id="3" name="矩形 2"/>
          <p:cNvSpPr/>
          <p:nvPr/>
        </p:nvSpPr>
        <p:spPr>
          <a:xfrm>
            <a:off x="1" y="2225778"/>
            <a:ext cx="12137230" cy="5170646"/>
          </a:xfrm>
          <a:prstGeom prst="rect">
            <a:avLst/>
          </a:prstGeom>
        </p:spPr>
        <p:txBody>
          <a:bodyPr wrap="square">
            <a:spAutoFit/>
          </a:bodyPr>
          <a:lstStyle/>
          <a:p>
            <a:pPr lvl="0">
              <a:defRPr/>
            </a:pPr>
            <a:r>
              <a:rPr lang="zh-CN" altLang="en-US" sz="2400" dirty="0">
                <a:latin typeface="Calibri" panose="020F0502020204030204"/>
                <a:ea typeface="楷体" panose="02010609060101010101" pitchFamily="49" charset="-122"/>
              </a:rPr>
              <a:t>（</a:t>
            </a:r>
            <a:r>
              <a:rPr lang="en-US" altLang="zh-CN" sz="2400" dirty="0">
                <a:latin typeface="Calibri" panose="020F0502020204030204"/>
                <a:ea typeface="楷体" panose="02010609060101010101" pitchFamily="49" charset="-122"/>
              </a:rPr>
              <a:t>1</a:t>
            </a:r>
            <a:r>
              <a:rPr lang="zh-CN" altLang="en-US" sz="2400" dirty="0">
                <a:latin typeface="Calibri" panose="020F0502020204030204"/>
                <a:ea typeface="楷体" panose="02010609060101010101" pitchFamily="49" charset="-122"/>
              </a:rPr>
              <a:t>）自定义数据集</a:t>
            </a:r>
            <a:endParaRPr lang="en-US" altLang="zh-CN" sz="2400" dirty="0">
              <a:latin typeface="Calibri" panose="020F0502020204030204"/>
              <a:ea typeface="楷体" panose="02010609060101010101" pitchFamily="49" charset="-122"/>
            </a:endParaRPr>
          </a:p>
          <a:p>
            <a:pPr lvl="0">
              <a:defRPr/>
            </a:pPr>
            <a:r>
              <a:rPr lang="en-US" altLang="zh-CN" sz="2400" dirty="0">
                <a:latin typeface="Calibri" panose="020F0502020204030204"/>
                <a:ea typeface="楷体" panose="02010609060101010101" pitchFamily="49" charset="-122"/>
              </a:rPr>
              <a:t>  </a:t>
            </a:r>
            <a:r>
              <a:rPr lang="zh-CN" altLang="en-US" sz="2400" dirty="0">
                <a:latin typeface="Calibri" panose="020F0502020204030204"/>
                <a:ea typeface="楷体" panose="02010609060101010101" pitchFamily="49" charset="-122"/>
              </a:rPr>
              <a:t>参照</a:t>
            </a:r>
            <a:r>
              <a:rPr lang="en-US" altLang="zh-CN" sz="2400" dirty="0">
                <a:latin typeface="Calibri" panose="020F0502020204030204"/>
                <a:ea typeface="楷体" panose="02010609060101010101" pitchFamily="49" charset="-122"/>
              </a:rPr>
              <a:t>Alpaca</a:t>
            </a:r>
            <a:r>
              <a:rPr lang="zh-CN" altLang="en-US" sz="2400" dirty="0">
                <a:latin typeface="Calibri" panose="020F0502020204030204"/>
                <a:ea typeface="楷体" panose="02010609060101010101" pitchFamily="49" charset="-122"/>
              </a:rPr>
              <a:t>格式的数据集样例，整个数据集是一个</a:t>
            </a:r>
            <a:r>
              <a:rPr lang="en-US" altLang="zh-CN" sz="2400" dirty="0">
                <a:latin typeface="Calibri" panose="020F0502020204030204"/>
                <a:ea typeface="楷体" panose="02010609060101010101" pitchFamily="49" charset="-122"/>
              </a:rPr>
              <a:t>json</a:t>
            </a:r>
            <a:r>
              <a:rPr lang="zh-CN" altLang="en-US" sz="2400" dirty="0">
                <a:latin typeface="Calibri" panose="020F0502020204030204"/>
                <a:ea typeface="楷体" panose="02010609060101010101" pitchFamily="49" charset="-122"/>
              </a:rPr>
              <a:t>对象的</a:t>
            </a:r>
            <a:r>
              <a:rPr lang="en-US" altLang="zh-CN" sz="2400" dirty="0">
                <a:latin typeface="Calibri" panose="020F0502020204030204"/>
                <a:ea typeface="楷体" panose="02010609060101010101" pitchFamily="49" charset="-122"/>
              </a:rPr>
              <a:t>list</a:t>
            </a:r>
            <a:r>
              <a:rPr lang="zh-CN" altLang="en-US" sz="2400" dirty="0">
                <a:latin typeface="Calibri" panose="020F0502020204030204"/>
                <a:ea typeface="楷体" panose="02010609060101010101" pitchFamily="49" charset="-122"/>
              </a:rPr>
              <a:t>，并将其根据一定比例划分为训练集与测试集。自定义的古汉语翻译的指令数据集具体格式如下图</a:t>
            </a:r>
            <a:r>
              <a:rPr lang="zh-CN" altLang="en-US" sz="2400" dirty="0">
                <a:latin typeface="Calibri" panose="020F0502020204030204"/>
              </a:rPr>
              <a:t>：</a:t>
            </a:r>
            <a:endParaRPr lang="en-US" altLang="zh-CN" sz="2400" dirty="0">
              <a:latin typeface="Calibri" panose="020F0502020204030204"/>
            </a:endParaRPr>
          </a:p>
          <a:p>
            <a:pPr lvl="0">
              <a:defRPr/>
            </a:pPr>
            <a:endParaRPr lang="en-US" altLang="zh-CN" sz="2400" dirty="0">
              <a:latin typeface="Calibri" panose="020F0502020204030204"/>
            </a:endParaRPr>
          </a:p>
          <a:p>
            <a:pPr lvl="0">
              <a:defRPr/>
            </a:pPr>
            <a:endParaRPr lang="en-US" altLang="zh-CN" sz="2400" dirty="0">
              <a:latin typeface="Calibri" panose="020F0502020204030204"/>
            </a:endParaRPr>
          </a:p>
          <a:p>
            <a:pPr lvl="0">
              <a:defRPr/>
            </a:pPr>
            <a:endParaRPr lang="en-US" altLang="zh-CN" sz="2400" dirty="0">
              <a:latin typeface="Calibri" panose="020F0502020204030204"/>
            </a:endParaRPr>
          </a:p>
          <a:p>
            <a:pPr lvl="0">
              <a:defRPr/>
            </a:pPr>
            <a:endParaRPr lang="en-US" altLang="zh-CN" sz="2400" dirty="0">
              <a:latin typeface="Calibri" panose="020F0502020204030204"/>
            </a:endParaRPr>
          </a:p>
          <a:p>
            <a:pPr lvl="0">
              <a:defRPr/>
            </a:pPr>
            <a:endParaRPr lang="en-US" altLang="zh-CN" sz="2400" dirty="0">
              <a:latin typeface="Calibri" panose="020F0502020204030204"/>
            </a:endParaRPr>
          </a:p>
          <a:p>
            <a:pPr>
              <a:defRPr/>
            </a:pPr>
            <a:r>
              <a:rPr lang="zh-CN" altLang="en-US" sz="2400" dirty="0">
                <a:latin typeface="Calibri" panose="020F0502020204030204"/>
                <a:ea typeface="楷体" panose="02010609060101010101" pitchFamily="49" charset="-122"/>
              </a:rPr>
              <a:t>其中</a:t>
            </a:r>
            <a:r>
              <a:rPr lang="en-US" altLang="zh-CN" sz="2400" dirty="0">
                <a:latin typeface="Calibri" panose="020F0502020204030204"/>
                <a:ea typeface="楷体" panose="02010609060101010101" pitchFamily="49" charset="-122"/>
              </a:rPr>
              <a:t>, instruction</a:t>
            </a:r>
            <a:r>
              <a:rPr lang="zh-CN" altLang="en-US" sz="2400" dirty="0">
                <a:latin typeface="Calibri" panose="020F0502020204030204"/>
                <a:ea typeface="楷体" panose="02010609060101010101" pitchFamily="49" charset="-122"/>
              </a:rPr>
              <a:t>与</a:t>
            </a:r>
            <a:r>
              <a:rPr lang="en-US" altLang="zh-CN" sz="2400" dirty="0">
                <a:latin typeface="Calibri" panose="020F0502020204030204"/>
                <a:ea typeface="楷体" panose="02010609060101010101" pitchFamily="49" charset="-122"/>
              </a:rPr>
              <a:t>input</a:t>
            </a:r>
            <a:r>
              <a:rPr lang="zh-CN" altLang="en-US" sz="2400" dirty="0">
                <a:latin typeface="Calibri" panose="020F0502020204030204"/>
                <a:ea typeface="楷体" panose="02010609060101010101" pitchFamily="49" charset="-122"/>
              </a:rPr>
              <a:t>的对应内容会被拼接起来作为人类指令，属于</a:t>
            </a:r>
            <a:r>
              <a:rPr lang="en-US" altLang="zh-CN" sz="2400" dirty="0">
                <a:latin typeface="Calibri" panose="020F0502020204030204"/>
                <a:ea typeface="楷体" panose="02010609060101010101" pitchFamily="49" charset="-122"/>
              </a:rPr>
              <a:t>Zero shot prompts </a:t>
            </a:r>
            <a:r>
              <a:rPr lang="zh-CN" altLang="en-US" sz="2400" dirty="0">
                <a:latin typeface="Calibri" panose="020F0502020204030204"/>
                <a:ea typeface="楷体" panose="02010609060101010101" pitchFamily="49" charset="-122"/>
              </a:rPr>
              <a:t>，</a:t>
            </a:r>
            <a:r>
              <a:rPr lang="en-US" altLang="zh-CN" sz="2400" dirty="0">
                <a:latin typeface="Calibri" panose="020F0502020204030204"/>
                <a:ea typeface="楷体" panose="02010609060101010101" pitchFamily="49" charset="-122"/>
              </a:rPr>
              <a:t>output</a:t>
            </a:r>
            <a:r>
              <a:rPr lang="zh-CN" altLang="en-US" sz="2400" dirty="0">
                <a:latin typeface="Calibri" panose="020F0502020204030204"/>
                <a:ea typeface="楷体" panose="02010609060101010101" pitchFamily="49" charset="-122"/>
              </a:rPr>
              <a:t>作为标准 回答。示例中的</a:t>
            </a:r>
            <a:r>
              <a:rPr lang="en-US" altLang="zh-CN" sz="2400" dirty="0">
                <a:latin typeface="Calibri" panose="020F0502020204030204"/>
                <a:ea typeface="楷体" panose="02010609060101010101" pitchFamily="49" charset="-122"/>
              </a:rPr>
              <a:t>instruction</a:t>
            </a:r>
            <a:r>
              <a:rPr lang="zh-CN" altLang="en-US" sz="2400" dirty="0">
                <a:latin typeface="Calibri" panose="020F0502020204030204"/>
                <a:ea typeface="楷体" panose="02010609060101010101" pitchFamily="49" charset="-122"/>
              </a:rPr>
              <a:t>形式单一，在实际应用场景中可根据需要将其设计地更加多样化。同时也可引入</a:t>
            </a:r>
            <a:r>
              <a:rPr lang="en-US" altLang="zh-CN" sz="2400" dirty="0">
                <a:latin typeface="Calibri" panose="020F0502020204030204"/>
                <a:ea typeface="楷体" panose="02010609060101010101" pitchFamily="49" charset="-122"/>
              </a:rPr>
              <a:t>few-shot prompts</a:t>
            </a:r>
            <a:r>
              <a:rPr lang="zh-CN" altLang="en-US" sz="2400" dirty="0">
                <a:latin typeface="Calibri" panose="020F0502020204030204"/>
                <a:ea typeface="楷体" panose="02010609060101010101" pitchFamily="49" charset="-122"/>
              </a:rPr>
              <a:t>，即在</a:t>
            </a:r>
            <a:r>
              <a:rPr lang="en-US" altLang="zh-CN" sz="2400" dirty="0">
                <a:latin typeface="Calibri" panose="020F0502020204030204"/>
                <a:ea typeface="楷体" panose="02010609060101010101" pitchFamily="49" charset="-122"/>
              </a:rPr>
              <a:t>instruction</a:t>
            </a:r>
            <a:r>
              <a:rPr lang="zh-CN" altLang="en-US" sz="2400" dirty="0">
                <a:latin typeface="Calibri" panose="020F0502020204030204"/>
                <a:ea typeface="楷体" panose="02010609060101010101" pitchFamily="49" charset="-122"/>
              </a:rPr>
              <a:t>部分引入少量案例来提供给模型进行学习，引导模型朝着特定任务的方向进行优化调整。</a:t>
            </a:r>
            <a:endParaRPr lang="en-US" altLang="zh-CN" sz="2400" dirty="0">
              <a:latin typeface="Calibri" panose="020F0502020204030204"/>
              <a:ea typeface="楷体" panose="02010609060101010101" pitchFamily="49" charset="-122"/>
            </a:endParaRPr>
          </a:p>
          <a:p>
            <a:pPr lvl="0">
              <a:defRPr/>
            </a:pPr>
            <a:endParaRPr lang="en-US" altLang="zh-CN" sz="2400" dirty="0">
              <a:latin typeface="Calibri" panose="020F0502020204030204"/>
            </a:endParaRPr>
          </a:p>
          <a:p>
            <a:pPr lvl="0">
              <a:defRPr/>
            </a:pPr>
            <a:endParaRPr lang="en-US" altLang="zh-CN" dirty="0">
              <a:latin typeface="Calibri" panose="020F0502020204030204"/>
            </a:endParaRPr>
          </a:p>
        </p:txBody>
      </p:sp>
      <p:pic>
        <p:nvPicPr>
          <p:cNvPr id="4" name="图片 3"/>
          <p:cNvPicPr/>
          <p:nvPr/>
        </p:nvPicPr>
        <p:blipFill>
          <a:blip r:embed="rId1"/>
          <a:stretch>
            <a:fillRect/>
          </a:stretch>
        </p:blipFill>
        <p:spPr>
          <a:xfrm>
            <a:off x="1840362" y="3327154"/>
            <a:ext cx="5710582" cy="180205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zh-CN" altLang="en-US" sz="3600" dirty="0">
                <a:latin typeface="宋体" panose="02010600030101010101" pitchFamily="2" charset="-122"/>
                <a:cs typeface="+mn-ea"/>
                <a:sym typeface="+mn-lt"/>
              </a:rPr>
              <a:t>指令数据</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322729" y="992135"/>
            <a:ext cx="11869271" cy="565729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endParaRPr lang="en-US" altLang="zh-CN" dirty="0">
              <a:latin typeface="Calibri" panose="020F0502020204030204"/>
            </a:endParaRPr>
          </a:p>
          <a:p>
            <a:pPr marL="0" lvl="0" indent="0">
              <a:buNone/>
              <a:defRPr/>
            </a:pPr>
            <a:r>
              <a:rPr lang="en-US" altLang="zh-CN" dirty="0">
                <a:latin typeface="Calibri" panose="020F0502020204030204"/>
              </a:rPr>
              <a:t>	</a:t>
            </a:r>
            <a:r>
              <a:rPr lang="zh-CN" altLang="en-US" dirty="0">
                <a:latin typeface="Calibri" panose="020F0502020204030204"/>
              </a:rPr>
              <a:t>目前针对大语言模型监督微调的开源指令微调数据集很多，格式也不尽相同。但其通用的范式是包含人类指令和期望输出，由多个（指令，输出）对构成数据集。</a:t>
            </a:r>
            <a:endParaRPr lang="en-US" altLang="zh-CN" dirty="0">
              <a:latin typeface="Calibri" panose="020F0502020204030204"/>
            </a:endParaRPr>
          </a:p>
          <a:p>
            <a:pPr marL="0" indent="0">
              <a:buNone/>
              <a:defRPr/>
            </a:pPr>
            <a:r>
              <a:rPr lang="en-US" altLang="zh-CN" b="1" dirty="0">
                <a:latin typeface="Calibri" panose="020F0502020204030204"/>
              </a:rPr>
              <a:t>	</a:t>
            </a:r>
            <a:r>
              <a:rPr lang="zh-CN" altLang="en-US" b="1" dirty="0">
                <a:latin typeface="Calibri" panose="020F0502020204030204"/>
              </a:rPr>
              <a:t>指令部分</a:t>
            </a:r>
            <a:r>
              <a:rPr lang="zh-CN" altLang="en-US" dirty="0">
                <a:latin typeface="Calibri" panose="020F0502020204030204"/>
              </a:rPr>
              <a:t>：明确描述需要模型执行的任务。例如，“请将以下古文翻译成现代汉语：学而时习之，不亦说乎？”</a:t>
            </a:r>
            <a:endParaRPr lang="en-US" altLang="zh-CN" dirty="0">
              <a:latin typeface="Calibri" panose="020F0502020204030204"/>
            </a:endParaRPr>
          </a:p>
          <a:p>
            <a:pPr marL="0" indent="0">
              <a:buNone/>
              <a:defRPr/>
            </a:pPr>
            <a:r>
              <a:rPr lang="en-US" altLang="zh-CN" b="1" dirty="0">
                <a:latin typeface="Calibri" panose="020F0502020204030204"/>
              </a:rPr>
              <a:t>	</a:t>
            </a:r>
            <a:r>
              <a:rPr lang="zh-CN" altLang="en-US" b="1" dirty="0">
                <a:latin typeface="Calibri" panose="020F0502020204030204"/>
              </a:rPr>
              <a:t>期望输出</a:t>
            </a:r>
            <a:r>
              <a:rPr lang="zh-CN" altLang="en-US" dirty="0">
                <a:latin typeface="Calibri" panose="020F0502020204030204"/>
              </a:rPr>
              <a:t>：指令对应的正确响应或答案。例如，翻译后的现代汉语句子“学习了知识然后时常去复习它，不也是很愉快吗？”</a:t>
            </a:r>
            <a:endParaRPr lang="zh-CN" altLang="en-US" dirty="0">
              <a:latin typeface="Calibri" panose="020F0502020204030204"/>
            </a:endParaRPr>
          </a:p>
          <a:p>
            <a:pPr marL="0" indent="0">
              <a:buNone/>
              <a:defRPr/>
            </a:pPr>
            <a:endParaRPr lang="en-US" altLang="zh-CN" dirty="0">
              <a:latin typeface="Calibri" panose="020F0502020204030204"/>
            </a:endParaRPr>
          </a:p>
          <a:p>
            <a:pPr marL="0" indent="0">
              <a:buNone/>
              <a:defRPr/>
            </a:pPr>
            <a:endParaRPr lang="zh-CN" altLang="en-US" dirty="0">
              <a:latin typeface="Calibri" panose="020F0502020204030204"/>
            </a:endParaRPr>
          </a:p>
          <a:p>
            <a:pPr marL="0" lvl="0" indent="0">
              <a:buNone/>
              <a:defRPr/>
            </a:pPr>
            <a:endParaRPr lang="en-US" altLang="zh-CN" dirty="0">
              <a:latin typeface="Calibri" panose="020F0502020204030204"/>
            </a:endParaRPr>
          </a:p>
          <a:p>
            <a:pPr marL="0" lvl="0" indent="0">
              <a:buNone/>
              <a:defRPr/>
            </a:pPr>
            <a:endParaRPr lang="en-US" altLang="zh-CN" dirty="0">
              <a:latin typeface="Calibri" panose="020F0502020204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zh-CN" altLang="en-US" sz="3600" dirty="0">
                <a:latin typeface="宋体" panose="02010600030101010101" pitchFamily="2" charset="-122"/>
                <a:cs typeface="+mn-ea"/>
                <a:sym typeface="+mn-lt"/>
              </a:rPr>
              <a:t>古籍翻译指令数据集微调实战</a:t>
            </a:r>
            <a:endParaRPr lang="zh-CN" altLang="en-US" sz="3600" dirty="0">
              <a:latin typeface="宋体" panose="02010600030101010101" pitchFamily="2" charset="-122"/>
              <a:cs typeface="+mn-ea"/>
              <a:sym typeface="+mn-lt"/>
            </a:endParaRPr>
          </a:p>
        </p:txBody>
      </p:sp>
      <p:sp>
        <p:nvSpPr>
          <p:cNvPr id="3" name="矩形 2"/>
          <p:cNvSpPr/>
          <p:nvPr/>
        </p:nvSpPr>
        <p:spPr>
          <a:xfrm>
            <a:off x="348343" y="1145146"/>
            <a:ext cx="11684000" cy="1969770"/>
          </a:xfrm>
          <a:prstGeom prst="rect">
            <a:avLst/>
          </a:prstGeom>
        </p:spPr>
        <p:txBody>
          <a:bodyPr wrap="square">
            <a:spAutoFit/>
          </a:bodyPr>
          <a:lstStyle/>
          <a:p>
            <a:pPr lvl="0">
              <a:defRPr/>
            </a:pPr>
            <a:r>
              <a:rPr lang="zh-CN" altLang="en-US" sz="2400" dirty="0">
                <a:latin typeface="Calibri" panose="020F0502020204030204"/>
                <a:ea typeface="楷体" panose="02010609060101010101" pitchFamily="49" charset="-122"/>
              </a:rPr>
              <a:t>（</a:t>
            </a:r>
            <a:r>
              <a:rPr lang="en-US" altLang="zh-CN" sz="2400" dirty="0">
                <a:latin typeface="Calibri" panose="020F0502020204030204"/>
                <a:ea typeface="楷体" panose="02010609060101010101" pitchFamily="49" charset="-122"/>
              </a:rPr>
              <a:t>2</a:t>
            </a:r>
            <a:r>
              <a:rPr lang="zh-CN" altLang="en-US" sz="2400" dirty="0">
                <a:latin typeface="Calibri" panose="020F0502020204030204"/>
                <a:ea typeface="楷体" panose="02010609060101010101" pitchFamily="49" charset="-122"/>
              </a:rPr>
              <a:t>）注册数据集</a:t>
            </a:r>
            <a:endParaRPr lang="en-US" altLang="zh-CN"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根据</a:t>
            </a:r>
            <a:r>
              <a:rPr lang="en-US" altLang="zh-CN" sz="2400" dirty="0" err="1">
                <a:latin typeface="Calibri" panose="020F0502020204030204"/>
                <a:ea typeface="楷体" panose="02010609060101010101" pitchFamily="49" charset="-122"/>
              </a:rPr>
              <a:t>LLaMA</a:t>
            </a:r>
            <a:r>
              <a:rPr lang="en-US" altLang="zh-CN" sz="2400" dirty="0">
                <a:latin typeface="Calibri" panose="020F0502020204030204"/>
                <a:ea typeface="楷体" panose="02010609060101010101" pitchFamily="49" charset="-122"/>
              </a:rPr>
              <a:t>-Factory</a:t>
            </a:r>
            <a:r>
              <a:rPr lang="zh-CN" altLang="en-US" sz="2400" dirty="0">
                <a:latin typeface="Calibri" panose="020F0502020204030204"/>
                <a:ea typeface="楷体" panose="02010609060101010101" pitchFamily="49" charset="-122"/>
              </a:rPr>
              <a:t>项目规定，所使用的训练和测试数据集均要在</a:t>
            </a:r>
            <a:r>
              <a:rPr lang="en-US" altLang="zh-CN" sz="2400" dirty="0">
                <a:latin typeface="Calibri" panose="020F0502020204030204"/>
                <a:ea typeface="楷体" panose="02010609060101010101" pitchFamily="49" charset="-122"/>
              </a:rPr>
              <a:t>data/</a:t>
            </a:r>
            <a:r>
              <a:rPr lang="en-US" altLang="zh-CN" sz="2400" dirty="0" err="1">
                <a:latin typeface="Calibri" panose="020F0502020204030204"/>
                <a:ea typeface="楷体" panose="02010609060101010101" pitchFamily="49" charset="-122"/>
              </a:rPr>
              <a:t>dataset_info.json</a:t>
            </a:r>
            <a:r>
              <a:rPr lang="zh-CN" altLang="en-US" sz="2400" dirty="0">
                <a:latin typeface="Calibri" panose="020F0502020204030204"/>
                <a:ea typeface="楷体" panose="02010609060101010101" pitchFamily="49" charset="-122"/>
              </a:rPr>
              <a:t>文件中进行注册，其步骤如下：</a:t>
            </a:r>
            <a:endParaRPr lang="zh-CN" altLang="en-US"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首先，将训练和测试数据集复制到</a:t>
            </a:r>
            <a:r>
              <a:rPr lang="en-US" altLang="zh-CN" sz="2400" dirty="0">
                <a:latin typeface="Calibri" panose="020F0502020204030204"/>
                <a:ea typeface="楷体" panose="02010609060101010101" pitchFamily="49" charset="-122"/>
              </a:rPr>
              <a:t>data</a:t>
            </a:r>
            <a:r>
              <a:rPr lang="zh-CN" altLang="en-US" sz="2400" dirty="0">
                <a:latin typeface="Calibri" panose="020F0502020204030204"/>
                <a:ea typeface="楷体" panose="02010609060101010101" pitchFamily="49" charset="-122"/>
              </a:rPr>
              <a:t>目录下</a:t>
            </a:r>
            <a:r>
              <a:rPr lang="zh-CN" altLang="en-US" sz="3200" dirty="0">
                <a:latin typeface="Calibri" panose="020F0502020204030204"/>
                <a:ea typeface="楷体" panose="02010609060101010101" pitchFamily="49" charset="-122"/>
              </a:rPr>
              <a:t>：</a:t>
            </a:r>
            <a:endParaRPr lang="zh-CN" altLang="en-US" sz="3200" dirty="0">
              <a:latin typeface="Calibri" panose="020F0502020204030204"/>
              <a:ea typeface="楷体" panose="02010609060101010101" pitchFamily="49" charset="-122"/>
            </a:endParaRPr>
          </a:p>
          <a:p>
            <a:pPr lvl="0">
              <a:defRPr/>
            </a:pPr>
            <a:endParaRPr lang="en-US" altLang="zh-CN" dirty="0">
              <a:latin typeface="Calibri" panose="020F0502020204030204"/>
            </a:endParaRPr>
          </a:p>
        </p:txBody>
      </p:sp>
      <p:pic>
        <p:nvPicPr>
          <p:cNvPr id="5" name="图片 4"/>
          <p:cNvPicPr/>
          <p:nvPr/>
        </p:nvPicPr>
        <p:blipFill rotWithShape="1">
          <a:blip r:embed="rId1"/>
          <a:srcRect r="76165"/>
          <a:stretch>
            <a:fillRect/>
          </a:stretch>
        </p:blipFill>
        <p:spPr>
          <a:xfrm>
            <a:off x="3119935" y="2673302"/>
            <a:ext cx="1337765" cy="1511395"/>
          </a:xfrm>
          <a:prstGeom prst="rect">
            <a:avLst/>
          </a:prstGeom>
        </p:spPr>
      </p:pic>
      <p:pic>
        <p:nvPicPr>
          <p:cNvPr id="6" name="图片 5"/>
          <p:cNvPicPr/>
          <p:nvPr/>
        </p:nvPicPr>
        <p:blipFill rotWithShape="1">
          <a:blip r:embed="rId2"/>
          <a:srcRect r="51585"/>
          <a:stretch>
            <a:fillRect/>
          </a:stretch>
        </p:blipFill>
        <p:spPr>
          <a:xfrm>
            <a:off x="519248" y="2871784"/>
            <a:ext cx="2345396" cy="3044371"/>
          </a:xfrm>
          <a:prstGeom prst="rect">
            <a:avLst/>
          </a:prstGeom>
        </p:spPr>
      </p:pic>
      <p:sp>
        <p:nvSpPr>
          <p:cNvPr id="7" name="矩形 6"/>
          <p:cNvSpPr/>
          <p:nvPr/>
        </p:nvSpPr>
        <p:spPr>
          <a:xfrm>
            <a:off x="2578349" y="5241696"/>
            <a:ext cx="9156451" cy="1846659"/>
          </a:xfrm>
          <a:prstGeom prst="rect">
            <a:avLst/>
          </a:prstGeom>
        </p:spPr>
        <p:txBody>
          <a:bodyPr wrap="square">
            <a:spAutoFit/>
          </a:bodyPr>
          <a:lstStyle/>
          <a:p>
            <a:pPr lvl="0">
              <a:defRPr/>
            </a:pPr>
            <a:r>
              <a:rPr lang="zh-CN" altLang="en-US" sz="2400" dirty="0">
                <a:latin typeface="Calibri" panose="020F0502020204030204"/>
                <a:ea typeface="楷体" panose="02010609060101010101" pitchFamily="49" charset="-122"/>
              </a:rPr>
              <a:t>然后修改</a:t>
            </a:r>
            <a:r>
              <a:rPr lang="en-US" altLang="zh-CN" sz="2400" dirty="0">
                <a:latin typeface="Calibri" panose="020F0502020204030204"/>
                <a:ea typeface="楷体" panose="02010609060101010101" pitchFamily="49" charset="-122"/>
              </a:rPr>
              <a:t>data/</a:t>
            </a:r>
            <a:r>
              <a:rPr lang="en-US" altLang="zh-CN" sz="2400" dirty="0" err="1">
                <a:latin typeface="Calibri" panose="020F0502020204030204"/>
                <a:ea typeface="楷体" panose="02010609060101010101" pitchFamily="49" charset="-122"/>
              </a:rPr>
              <a:t>dataset_info.json</a:t>
            </a:r>
            <a:r>
              <a:rPr lang="zh-CN" altLang="en-US" sz="2400" dirty="0">
                <a:latin typeface="Calibri" panose="020F0502020204030204"/>
                <a:ea typeface="楷体" panose="02010609060101010101" pitchFamily="49" charset="-122"/>
              </a:rPr>
              <a:t>，自定义数据集名称，指定数据集具体文件位置，并定义原数据集的输入输出和标准格式之间的映射关系，这样就完成了注册。需要注意的是，训练集和测试集需要分开注册。</a:t>
            </a:r>
            <a:endParaRPr lang="zh-CN" altLang="en-US" sz="2400" dirty="0">
              <a:latin typeface="Calibri" panose="020F0502020204030204"/>
              <a:ea typeface="楷体" panose="02010609060101010101" pitchFamily="49" charset="-122"/>
            </a:endParaRPr>
          </a:p>
          <a:p>
            <a:pPr lvl="0">
              <a:defRPr/>
            </a:pPr>
            <a:endParaRPr lang="en-US" altLang="zh-CN" dirty="0">
              <a:latin typeface="Calibri" panose="020F0502020204030204"/>
            </a:endParaRPr>
          </a:p>
        </p:txBody>
      </p:sp>
      <p:pic>
        <p:nvPicPr>
          <p:cNvPr id="9" name="图片 8"/>
          <p:cNvPicPr/>
          <p:nvPr/>
        </p:nvPicPr>
        <p:blipFill>
          <a:blip r:embed="rId3"/>
          <a:stretch>
            <a:fillRect/>
          </a:stretch>
        </p:blipFill>
        <p:spPr>
          <a:xfrm>
            <a:off x="5172076" y="2771775"/>
            <a:ext cx="7019924" cy="246992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zh-CN" altLang="en-US" sz="3600" dirty="0">
                <a:latin typeface="宋体" panose="02010600030101010101" pitchFamily="2" charset="-122"/>
                <a:cs typeface="+mn-ea"/>
                <a:sym typeface="+mn-lt"/>
              </a:rPr>
              <a:t>古籍翻译指令数据集微调实战</a:t>
            </a:r>
            <a:endParaRPr lang="zh-CN" altLang="en-US" sz="3600" dirty="0">
              <a:latin typeface="宋体" panose="02010600030101010101" pitchFamily="2" charset="-122"/>
              <a:cs typeface="+mn-ea"/>
              <a:sym typeface="+mn-lt"/>
            </a:endParaRPr>
          </a:p>
        </p:txBody>
      </p:sp>
      <p:sp>
        <p:nvSpPr>
          <p:cNvPr id="3" name="矩形 2"/>
          <p:cNvSpPr/>
          <p:nvPr/>
        </p:nvSpPr>
        <p:spPr>
          <a:xfrm>
            <a:off x="290287" y="1500807"/>
            <a:ext cx="5152571" cy="3693319"/>
          </a:xfrm>
          <a:prstGeom prst="rect">
            <a:avLst/>
          </a:prstGeom>
        </p:spPr>
        <p:txBody>
          <a:bodyPr wrap="square">
            <a:spAutoFit/>
          </a:bodyPr>
          <a:lstStyle/>
          <a:p>
            <a:pPr lvl="0">
              <a:defRPr/>
            </a:pPr>
            <a:r>
              <a:rPr lang="zh-CN" altLang="en-US" sz="2400" dirty="0">
                <a:latin typeface="Calibri" panose="020F0502020204030204"/>
                <a:ea typeface="楷体" panose="02010609060101010101" pitchFamily="49" charset="-122"/>
              </a:rPr>
              <a:t>（</a:t>
            </a:r>
            <a:r>
              <a:rPr lang="en-US" altLang="zh-CN" sz="2400" dirty="0">
                <a:latin typeface="Calibri" panose="020F0502020204030204"/>
                <a:ea typeface="楷体" panose="02010609060101010101" pitchFamily="49" charset="-122"/>
              </a:rPr>
              <a:t>3</a:t>
            </a:r>
            <a:r>
              <a:rPr lang="zh-CN" altLang="en-US" sz="2400" dirty="0">
                <a:latin typeface="Calibri" panose="020F0502020204030204"/>
                <a:ea typeface="楷体" panose="02010609060101010101" pitchFamily="49" charset="-122"/>
              </a:rPr>
              <a:t>）命令脚本参数配置</a:t>
            </a:r>
            <a:endParaRPr lang="en-US" altLang="zh-CN" sz="2400" dirty="0">
              <a:latin typeface="Calibri" panose="020F0502020204030204"/>
              <a:ea typeface="楷体" panose="02010609060101010101" pitchFamily="49" charset="-122"/>
            </a:endParaRPr>
          </a:p>
          <a:p>
            <a:pPr lvl="0">
              <a:defRPr/>
            </a:pPr>
            <a:r>
              <a:rPr lang="en-US" altLang="zh-CN" sz="2400" dirty="0">
                <a:latin typeface="Calibri" panose="020F0502020204030204"/>
                <a:ea typeface="楷体" panose="02010609060101010101" pitchFamily="49" charset="-122"/>
              </a:rPr>
              <a:t>     </a:t>
            </a:r>
            <a:r>
              <a:rPr lang="zh-CN" altLang="en-US" sz="2400" dirty="0">
                <a:latin typeface="Calibri" panose="020F0502020204030204"/>
                <a:ea typeface="楷体" panose="02010609060101010101" pitchFamily="49" charset="-122"/>
              </a:rPr>
              <a:t>在数据集准备好并完成注册之后，我们就可以开始准备训练了，本节以</a:t>
            </a:r>
            <a:r>
              <a:rPr lang="en-US" altLang="zh-CN" sz="2400" dirty="0">
                <a:latin typeface="Calibri" panose="020F0502020204030204"/>
                <a:ea typeface="楷体" panose="02010609060101010101" pitchFamily="49" charset="-122"/>
              </a:rPr>
              <a:t>Xunzi-Qwen2-7B</a:t>
            </a:r>
            <a:r>
              <a:rPr lang="zh-CN" altLang="en-US" sz="2400" dirty="0">
                <a:latin typeface="Calibri" panose="020F0502020204030204"/>
                <a:ea typeface="楷体" panose="02010609060101010101" pitchFamily="49" charset="-122"/>
              </a:rPr>
              <a:t>为例，目标是让</a:t>
            </a:r>
            <a:r>
              <a:rPr lang="en-US" altLang="zh-CN" sz="2400" dirty="0">
                <a:latin typeface="Calibri" panose="020F0502020204030204"/>
                <a:ea typeface="楷体" panose="02010609060101010101" pitchFamily="49" charset="-122"/>
              </a:rPr>
              <a:t>Xunzi-Qwen2-7B</a:t>
            </a:r>
            <a:r>
              <a:rPr lang="zh-CN" altLang="en-US" sz="2400" dirty="0">
                <a:latin typeface="Calibri" panose="020F0502020204030204"/>
                <a:ea typeface="楷体" panose="02010609060101010101" pitchFamily="49" charset="-122"/>
              </a:rPr>
              <a:t>能够学会将古文翻译成现代文。</a:t>
            </a:r>
            <a:endParaRPr lang="zh-CN" altLang="en-US" sz="2400" dirty="0">
              <a:latin typeface="Calibri" panose="020F0502020204030204"/>
              <a:ea typeface="楷体" panose="02010609060101010101" pitchFamily="49" charset="-122"/>
            </a:endParaRPr>
          </a:p>
          <a:p>
            <a:pPr lvl="0">
              <a:defRPr/>
            </a:pPr>
            <a:r>
              <a:rPr lang="en-US" altLang="zh-CN" sz="2400" dirty="0">
                <a:latin typeface="Calibri" panose="020F0502020204030204"/>
                <a:ea typeface="楷体" panose="02010609060101010101" pitchFamily="49" charset="-122"/>
              </a:rPr>
              <a:t>     </a:t>
            </a:r>
            <a:r>
              <a:rPr lang="zh-CN" altLang="en-US" sz="2400" dirty="0">
                <a:latin typeface="Calibri" panose="020F0502020204030204"/>
                <a:ea typeface="楷体" panose="02010609060101010101" pitchFamily="49" charset="-122"/>
              </a:rPr>
              <a:t>首先是单卡的指令监督微调命令行脚本。上述</a:t>
            </a:r>
            <a:r>
              <a:rPr lang="en-US" altLang="zh-CN" sz="2400" dirty="0" err="1">
                <a:latin typeface="Calibri" panose="020F0502020204030204"/>
                <a:ea typeface="楷体" panose="02010609060101010101" pitchFamily="49" charset="-122"/>
              </a:rPr>
              <a:t>llamafactory</a:t>
            </a:r>
            <a:r>
              <a:rPr lang="en-US" altLang="zh-CN" sz="2400" dirty="0">
                <a:latin typeface="Calibri" panose="020F0502020204030204"/>
                <a:ea typeface="楷体" panose="02010609060101010101" pitchFamily="49" charset="-122"/>
              </a:rPr>
              <a:t>-cli train</a:t>
            </a:r>
            <a:r>
              <a:rPr lang="zh-CN" altLang="en-US" sz="2400" dirty="0">
                <a:latin typeface="Calibri" panose="020F0502020204030204"/>
                <a:ea typeface="楷体" panose="02010609060101010101" pitchFamily="49" charset="-122"/>
              </a:rPr>
              <a:t>命令也可以替换为</a:t>
            </a:r>
            <a:r>
              <a:rPr lang="en-US" altLang="zh-CN" sz="2400" dirty="0">
                <a:latin typeface="Calibri" panose="020F0502020204030204"/>
                <a:ea typeface="楷体" panose="02010609060101010101" pitchFamily="49" charset="-122"/>
              </a:rPr>
              <a:t>python src/train.py</a:t>
            </a:r>
            <a:endParaRPr lang="zh-CN" altLang="en-US" sz="2400" dirty="0">
              <a:latin typeface="Calibri" panose="020F0502020204030204"/>
              <a:ea typeface="楷体" panose="02010609060101010101" pitchFamily="49" charset="-122"/>
            </a:endParaRPr>
          </a:p>
          <a:p>
            <a:pPr lvl="0">
              <a:defRPr/>
            </a:pPr>
            <a:endParaRPr lang="en-US" altLang="zh-CN" dirty="0">
              <a:latin typeface="Calibri" panose="020F0502020204030204"/>
            </a:endParaRPr>
          </a:p>
        </p:txBody>
      </p:sp>
      <p:pic>
        <p:nvPicPr>
          <p:cNvPr id="5" name="图片 4"/>
          <p:cNvPicPr/>
          <p:nvPr/>
        </p:nvPicPr>
        <p:blipFill>
          <a:blip r:embed="rId1"/>
          <a:stretch>
            <a:fillRect/>
          </a:stretch>
        </p:blipFill>
        <p:spPr>
          <a:xfrm>
            <a:off x="5604682" y="1003663"/>
            <a:ext cx="6297031" cy="5645766"/>
          </a:xfrm>
          <a:prstGeom prst="rect">
            <a:avLst/>
          </a:prstGeom>
        </p:spPr>
      </p:pic>
      <p:pic>
        <p:nvPicPr>
          <p:cNvPr id="4" name="图片 3"/>
          <p:cNvPicPr/>
          <p:nvPr/>
        </p:nvPicPr>
        <p:blipFill rotWithShape="1">
          <a:blip r:embed="rId2"/>
          <a:srcRect r="34112" b="93680"/>
          <a:stretch>
            <a:fillRect/>
          </a:stretch>
        </p:blipFill>
        <p:spPr>
          <a:xfrm>
            <a:off x="587216" y="5020472"/>
            <a:ext cx="4558712" cy="34730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zh-CN" altLang="en-US" sz="3600" dirty="0">
                <a:latin typeface="宋体" panose="02010600030101010101" pitchFamily="2" charset="-122"/>
                <a:cs typeface="+mn-ea"/>
                <a:sym typeface="+mn-lt"/>
              </a:rPr>
              <a:t>古籍翻译指令数据集微调实战</a:t>
            </a:r>
            <a:endParaRPr lang="zh-CN" altLang="en-US" sz="3600" dirty="0">
              <a:latin typeface="宋体" panose="02010600030101010101" pitchFamily="2" charset="-122"/>
              <a:cs typeface="+mn-ea"/>
              <a:sym typeface="+mn-lt"/>
            </a:endParaRPr>
          </a:p>
        </p:txBody>
      </p:sp>
      <p:sp>
        <p:nvSpPr>
          <p:cNvPr id="3" name="矩形 2"/>
          <p:cNvSpPr/>
          <p:nvPr/>
        </p:nvSpPr>
        <p:spPr>
          <a:xfrm>
            <a:off x="0" y="1374904"/>
            <a:ext cx="5737587" cy="4893647"/>
          </a:xfrm>
          <a:prstGeom prst="rect">
            <a:avLst/>
          </a:prstGeom>
        </p:spPr>
        <p:txBody>
          <a:bodyPr wrap="square">
            <a:spAutoFit/>
          </a:bodyPr>
          <a:lstStyle/>
          <a:p>
            <a:pPr lvl="0">
              <a:defRPr/>
            </a:pPr>
            <a:r>
              <a:rPr lang="zh-CN" altLang="en-US" sz="2400" dirty="0">
                <a:latin typeface="Calibri" panose="020F0502020204030204"/>
                <a:ea typeface="楷体" panose="02010609060101010101" pitchFamily="49" charset="-122"/>
              </a:rPr>
              <a:t>（</a:t>
            </a:r>
            <a:r>
              <a:rPr lang="en-US" altLang="zh-CN" sz="2400" dirty="0">
                <a:latin typeface="Calibri" panose="020F0502020204030204"/>
                <a:ea typeface="楷体" panose="02010609060101010101" pitchFamily="49" charset="-122"/>
              </a:rPr>
              <a:t>3</a:t>
            </a:r>
            <a:r>
              <a:rPr lang="zh-CN" altLang="en-US" sz="2400" dirty="0">
                <a:latin typeface="Calibri" panose="020F0502020204030204"/>
                <a:ea typeface="楷体" panose="02010609060101010101" pitchFamily="49" charset="-122"/>
              </a:rPr>
              <a:t>）命令脚本参数配置</a:t>
            </a:r>
            <a:endParaRPr lang="en-US" altLang="zh-CN" sz="2400" dirty="0">
              <a:latin typeface="Calibri" panose="020F0502020204030204"/>
              <a:ea typeface="楷体" panose="02010609060101010101" pitchFamily="49" charset="-122"/>
            </a:endParaRPr>
          </a:p>
          <a:p>
            <a:pPr lvl="0">
              <a:defRPr/>
            </a:pPr>
            <a:r>
              <a:rPr lang="en-US" altLang="zh-CN" sz="2400" dirty="0">
                <a:latin typeface="Calibri" panose="020F0502020204030204"/>
                <a:ea typeface="楷体" panose="02010609060101010101" pitchFamily="49" charset="-122"/>
              </a:rPr>
              <a:t>     </a:t>
            </a:r>
            <a:r>
              <a:rPr lang="zh-CN" altLang="en-US" sz="2400" dirty="0">
                <a:latin typeface="Calibri" panose="020F0502020204030204"/>
                <a:ea typeface="楷体" panose="02010609060101010101" pitchFamily="49" charset="-122"/>
              </a:rPr>
              <a:t>若需要多卡运行，将</a:t>
            </a:r>
            <a:r>
              <a:rPr lang="en-US" altLang="zh-CN" sz="2400" dirty="0">
                <a:latin typeface="Calibri" panose="020F0502020204030204"/>
                <a:ea typeface="楷体" panose="02010609060101010101" pitchFamily="49" charset="-122"/>
              </a:rPr>
              <a:t>CUDA_VISIBLE_ DEVICES</a:t>
            </a:r>
            <a:r>
              <a:rPr lang="zh-CN" altLang="en-US" sz="2400" dirty="0">
                <a:latin typeface="Calibri" panose="020F0502020204030204"/>
                <a:ea typeface="楷体" panose="02010609060101010101" pitchFamily="49" charset="-122"/>
              </a:rPr>
              <a:t>指定多张显卡即可，如</a:t>
            </a:r>
            <a:r>
              <a:rPr lang="en-US" altLang="zh-CN" sz="2400" dirty="0">
                <a:latin typeface="Calibri" panose="020F0502020204030204"/>
                <a:ea typeface="楷体" panose="02010609060101010101" pitchFamily="49" charset="-122"/>
              </a:rPr>
              <a:t>CUDA _VISIBLE_DEVICES=0,1,2,3</a:t>
            </a:r>
            <a:r>
              <a:rPr lang="zh-CN" altLang="en-US" sz="2400" dirty="0">
                <a:latin typeface="Calibri" panose="020F0502020204030204"/>
                <a:ea typeface="楷体" panose="02010609060101010101" pitchFamily="49" charset="-122"/>
              </a:rPr>
              <a:t>。</a:t>
            </a:r>
            <a:endParaRPr lang="zh-CN" altLang="en-US"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同样还可以基于</a:t>
            </a:r>
            <a:r>
              <a:rPr lang="en-US" altLang="zh-CN" sz="2400" dirty="0" err="1">
                <a:latin typeface="Calibri" panose="020F0502020204030204"/>
                <a:ea typeface="楷体" panose="02010609060101010101" pitchFamily="49" charset="-122"/>
              </a:rPr>
              <a:t>Deepspeed</a:t>
            </a:r>
            <a:r>
              <a:rPr lang="zh-CN" altLang="en-US" sz="2400" dirty="0">
                <a:latin typeface="Calibri" panose="020F0502020204030204"/>
                <a:ea typeface="楷体" panose="02010609060101010101" pitchFamily="49" charset="-122"/>
              </a:rPr>
              <a:t>框架加速训练和推理，添加</a:t>
            </a:r>
            <a:r>
              <a:rPr lang="en-US" altLang="zh-CN" sz="2400" dirty="0" err="1">
                <a:latin typeface="Calibri" panose="020F0502020204030204"/>
                <a:ea typeface="楷体" panose="02010609060101010101" pitchFamily="49" charset="-122"/>
              </a:rPr>
              <a:t>deepspeed</a:t>
            </a:r>
            <a:r>
              <a:rPr lang="en-US" altLang="zh-CN" sz="2400" dirty="0">
                <a:latin typeface="Calibri" panose="020F0502020204030204"/>
                <a:ea typeface="楷体" panose="02010609060101010101" pitchFamily="49" charset="-122"/>
              </a:rPr>
              <a:t> config</a:t>
            </a:r>
            <a:r>
              <a:rPr lang="zh-CN" altLang="en-US" sz="2400" dirty="0">
                <a:latin typeface="Calibri" panose="020F0502020204030204"/>
                <a:ea typeface="楷体" panose="02010609060101010101" pitchFamily="49" charset="-122"/>
              </a:rPr>
              <a:t>参数，</a:t>
            </a:r>
            <a:r>
              <a:rPr lang="en-US" altLang="zh-CN" sz="2400" dirty="0">
                <a:latin typeface="Calibri" panose="020F0502020204030204"/>
                <a:ea typeface="楷体" panose="02010609060101010101" pitchFamily="49" charset="-122"/>
              </a:rPr>
              <a:t>include</a:t>
            </a:r>
            <a:r>
              <a:rPr lang="zh-CN" altLang="en-US" sz="2400" dirty="0">
                <a:latin typeface="Calibri" panose="020F0502020204030204"/>
                <a:ea typeface="楷体" panose="02010609060101010101" pitchFamily="49" charset="-122"/>
              </a:rPr>
              <a:t>指定服务器，</a:t>
            </a:r>
            <a:r>
              <a:rPr lang="en-US" altLang="zh-CN" sz="2400" dirty="0" err="1">
                <a:latin typeface="Calibri" panose="020F0502020204030204"/>
                <a:ea typeface="楷体" panose="02010609060101010101" pitchFamily="49" charset="-122"/>
              </a:rPr>
              <a:t>master_port</a:t>
            </a:r>
            <a:r>
              <a:rPr lang="zh-CN" altLang="en-US" sz="2400" dirty="0">
                <a:latin typeface="Calibri" panose="020F0502020204030204"/>
                <a:ea typeface="楷体" panose="02010609060101010101" pitchFamily="49" charset="-122"/>
              </a:rPr>
              <a:t>指定端口。</a:t>
            </a:r>
            <a:endParaRPr lang="en-US" altLang="zh-CN" sz="2400" dirty="0">
              <a:latin typeface="Calibri" panose="020F0502020204030204"/>
              <a:ea typeface="楷体" panose="02010609060101010101" pitchFamily="49" charset="-122"/>
            </a:endParaRPr>
          </a:p>
          <a:p>
            <a:pPr lvl="0">
              <a:defRPr/>
            </a:pPr>
            <a:endParaRPr lang="en-US" altLang="zh-CN"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上述命令中：</a:t>
            </a:r>
            <a:endParaRPr lang="en-US" altLang="zh-CN" sz="2400" dirty="0">
              <a:latin typeface="Calibri" panose="020F0502020204030204"/>
              <a:ea typeface="楷体" panose="02010609060101010101" pitchFamily="49" charset="-122"/>
            </a:endParaRPr>
          </a:p>
          <a:p>
            <a:pPr lvl="0">
              <a:defRPr/>
            </a:pPr>
            <a:r>
              <a:rPr lang="en-US" altLang="zh-CN" sz="2400" dirty="0">
                <a:latin typeface="Calibri" panose="020F0502020204030204"/>
                <a:ea typeface="楷体" panose="02010609060101010101" pitchFamily="49" charset="-122"/>
              </a:rPr>
              <a:t>&gt;log_xunzi_qwen2_translate_test.log 2&gt;&amp;1 &amp; echo $! &gt; </a:t>
            </a:r>
            <a:r>
              <a:rPr lang="en-US" altLang="zh-CN" sz="2400" dirty="0" err="1">
                <a:latin typeface="Calibri" panose="020F0502020204030204"/>
                <a:ea typeface="楷体" panose="02010609060101010101" pitchFamily="49" charset="-122"/>
              </a:rPr>
              <a:t>run.pid</a:t>
            </a:r>
            <a:r>
              <a:rPr lang="en-US" altLang="zh-CN" sz="2400" dirty="0">
                <a:latin typeface="Calibri" panose="020F0502020204030204"/>
                <a:ea typeface="楷体" panose="02010609060101010101" pitchFamily="49" charset="-122"/>
              </a:rPr>
              <a:t> </a:t>
            </a:r>
            <a:r>
              <a:rPr lang="zh-CN" altLang="en-US" sz="2400" dirty="0">
                <a:latin typeface="Calibri" panose="020F0502020204030204"/>
                <a:ea typeface="楷体" panose="02010609060101010101" pitchFamily="49" charset="-122"/>
              </a:rPr>
              <a:t>能够指定日志输出路径和文件并记录程序的</a:t>
            </a:r>
            <a:r>
              <a:rPr lang="en-US" altLang="zh-CN" sz="2400" dirty="0" err="1">
                <a:latin typeface="Calibri" panose="020F0502020204030204"/>
                <a:ea typeface="楷体" panose="02010609060101010101" pitchFamily="49" charset="-122"/>
              </a:rPr>
              <a:t>pid</a:t>
            </a:r>
            <a:r>
              <a:rPr lang="zh-CN" altLang="en-US" sz="2400" dirty="0">
                <a:latin typeface="Calibri" panose="020F0502020204030204"/>
                <a:ea typeface="楷体" panose="02010609060101010101" pitchFamily="49" charset="-122"/>
              </a:rPr>
              <a:t>。</a:t>
            </a:r>
            <a:endParaRPr lang="en-US" altLang="zh-CN" sz="2400" dirty="0">
              <a:latin typeface="Calibri" panose="020F0502020204030204"/>
              <a:ea typeface="楷体" panose="02010609060101010101" pitchFamily="49" charset="-122"/>
            </a:endParaRPr>
          </a:p>
          <a:p>
            <a:pPr lvl="0">
              <a:defRPr/>
            </a:pPr>
            <a:endParaRPr lang="zh-CN" altLang="en-US" sz="2400" dirty="0">
              <a:latin typeface="Calibri" panose="020F0502020204030204"/>
              <a:ea typeface="楷体" panose="02010609060101010101" pitchFamily="49" charset="-122"/>
            </a:endParaRPr>
          </a:p>
        </p:txBody>
      </p:sp>
      <p:pic>
        <p:nvPicPr>
          <p:cNvPr id="5" name="图片 4"/>
          <p:cNvPicPr/>
          <p:nvPr/>
        </p:nvPicPr>
        <p:blipFill>
          <a:blip r:embed="rId1"/>
          <a:stretch>
            <a:fillRect/>
          </a:stretch>
        </p:blipFill>
        <p:spPr>
          <a:xfrm>
            <a:off x="5737587" y="1153499"/>
            <a:ext cx="6178641" cy="549592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zh-CN" altLang="en-US" sz="3600" dirty="0">
                <a:latin typeface="宋体" panose="02010600030101010101" pitchFamily="2" charset="-122"/>
                <a:cs typeface="+mn-ea"/>
                <a:sym typeface="+mn-lt"/>
              </a:rPr>
              <a:t>古籍翻译指令数据集微调实战</a:t>
            </a:r>
            <a:endParaRPr lang="zh-CN" altLang="en-US" sz="3600" dirty="0">
              <a:latin typeface="宋体" panose="02010600030101010101" pitchFamily="2" charset="-122"/>
              <a:cs typeface="+mn-ea"/>
              <a:sym typeface="+mn-lt"/>
            </a:endParaRPr>
          </a:p>
        </p:txBody>
      </p:sp>
      <p:sp>
        <p:nvSpPr>
          <p:cNvPr id="3" name="矩形 2"/>
          <p:cNvSpPr/>
          <p:nvPr/>
        </p:nvSpPr>
        <p:spPr>
          <a:xfrm>
            <a:off x="0" y="1003426"/>
            <a:ext cx="5622775" cy="1200329"/>
          </a:xfrm>
          <a:prstGeom prst="rect">
            <a:avLst/>
          </a:prstGeom>
        </p:spPr>
        <p:txBody>
          <a:bodyPr wrap="square">
            <a:spAutoFit/>
          </a:bodyPr>
          <a:lstStyle/>
          <a:p>
            <a:pPr lvl="0">
              <a:defRPr/>
            </a:pPr>
            <a:r>
              <a:rPr lang="zh-CN" altLang="en-US" sz="2400" dirty="0">
                <a:latin typeface="Calibri" panose="020F0502020204030204"/>
                <a:ea typeface="楷体" panose="02010609060101010101" pitchFamily="49" charset="-122"/>
              </a:rPr>
              <a:t>（</a:t>
            </a:r>
            <a:r>
              <a:rPr lang="en-US" altLang="zh-CN" sz="2400" dirty="0">
                <a:latin typeface="Calibri" panose="020F0502020204030204"/>
                <a:ea typeface="楷体" panose="02010609060101010101" pitchFamily="49" charset="-122"/>
              </a:rPr>
              <a:t>3</a:t>
            </a:r>
            <a:r>
              <a:rPr lang="zh-CN" altLang="en-US" sz="2400" dirty="0">
                <a:latin typeface="Calibri" panose="020F0502020204030204"/>
                <a:ea typeface="楷体" panose="02010609060101010101" pitchFamily="49" charset="-122"/>
              </a:rPr>
              <a:t>）命令脚本参数配置</a:t>
            </a:r>
            <a:endParaRPr lang="en-US" altLang="zh-CN"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关于参数的完整列表和解释可以通过如下命令来获取：</a:t>
            </a:r>
            <a:endParaRPr lang="zh-CN" altLang="en-US" sz="2400" dirty="0">
              <a:latin typeface="Calibri" panose="020F0502020204030204"/>
              <a:ea typeface="楷体" panose="02010609060101010101" pitchFamily="49" charset="-122"/>
            </a:endParaRPr>
          </a:p>
        </p:txBody>
      </p:sp>
      <p:pic>
        <p:nvPicPr>
          <p:cNvPr id="6" name="图片 5"/>
          <p:cNvPicPr/>
          <p:nvPr/>
        </p:nvPicPr>
        <p:blipFill>
          <a:blip r:embed="rId1"/>
          <a:stretch>
            <a:fillRect/>
          </a:stretch>
        </p:blipFill>
        <p:spPr>
          <a:xfrm>
            <a:off x="2208832" y="1803719"/>
            <a:ext cx="3113263" cy="403467"/>
          </a:xfrm>
          <a:prstGeom prst="rect">
            <a:avLst/>
          </a:prstGeom>
        </p:spPr>
      </p:pic>
      <p:pic>
        <p:nvPicPr>
          <p:cNvPr id="7" name="图片 6"/>
          <p:cNvPicPr/>
          <p:nvPr/>
        </p:nvPicPr>
        <p:blipFill>
          <a:blip r:embed="rId2"/>
          <a:stretch>
            <a:fillRect/>
          </a:stretch>
        </p:blipFill>
        <p:spPr>
          <a:xfrm>
            <a:off x="5622775" y="1089305"/>
            <a:ext cx="6212112" cy="1519700"/>
          </a:xfrm>
          <a:prstGeom prst="rect">
            <a:avLst/>
          </a:prstGeom>
        </p:spPr>
      </p:pic>
      <p:pic>
        <p:nvPicPr>
          <p:cNvPr id="8" name="图片 7"/>
          <p:cNvPicPr/>
          <p:nvPr/>
        </p:nvPicPr>
        <p:blipFill>
          <a:blip r:embed="rId3"/>
          <a:stretch>
            <a:fillRect/>
          </a:stretch>
        </p:blipFill>
        <p:spPr>
          <a:xfrm>
            <a:off x="5622775" y="2609005"/>
            <a:ext cx="6212112" cy="4050665"/>
          </a:xfrm>
          <a:prstGeom prst="rect">
            <a:avLst/>
          </a:prstGeom>
        </p:spPr>
      </p:pic>
      <p:sp>
        <p:nvSpPr>
          <p:cNvPr id="4" name="矩形 3"/>
          <p:cNvSpPr/>
          <p:nvPr/>
        </p:nvSpPr>
        <p:spPr>
          <a:xfrm>
            <a:off x="1" y="2280292"/>
            <a:ext cx="3214688" cy="5016758"/>
          </a:xfrm>
          <a:prstGeom prst="rect">
            <a:avLst/>
          </a:prstGeom>
        </p:spPr>
        <p:txBody>
          <a:bodyPr wrap="square">
            <a:spAutoFit/>
          </a:bodyPr>
          <a:lstStyle/>
          <a:p>
            <a:pPr lvl="0">
              <a:defRPr/>
            </a:pPr>
            <a:r>
              <a:rPr lang="zh-CN" altLang="en-US" sz="2400" dirty="0">
                <a:latin typeface="Calibri" panose="020F0502020204030204"/>
                <a:ea typeface="楷体" panose="02010609060101010101" pitchFamily="49" charset="-122"/>
              </a:rPr>
              <a:t>上述所有命令均写在</a:t>
            </a:r>
            <a:r>
              <a:rPr lang="en-US" altLang="zh-CN" sz="2400" dirty="0">
                <a:latin typeface="Calibri" panose="020F0502020204030204"/>
                <a:ea typeface="楷体" panose="02010609060101010101" pitchFamily="49" charset="-122"/>
              </a:rPr>
              <a:t>bash</a:t>
            </a:r>
            <a:r>
              <a:rPr lang="zh-CN" altLang="en-US" sz="2400" dirty="0">
                <a:latin typeface="Calibri" panose="020F0502020204030204"/>
                <a:ea typeface="楷体" panose="02010609060101010101" pitchFamily="49" charset="-122"/>
              </a:rPr>
              <a:t>文件中，运行</a:t>
            </a:r>
            <a:r>
              <a:rPr lang="en-US" altLang="zh-CN" sz="2400" dirty="0">
                <a:latin typeface="Calibri" panose="020F0502020204030204"/>
                <a:ea typeface="楷体" panose="02010609060101010101" pitchFamily="49" charset="-122"/>
              </a:rPr>
              <a:t>bash</a:t>
            </a:r>
            <a:r>
              <a:rPr lang="zh-CN" altLang="en-US" sz="2400" dirty="0">
                <a:latin typeface="Calibri" panose="020F0502020204030204"/>
                <a:ea typeface="楷体" panose="02010609060101010101" pitchFamily="49" charset="-122"/>
              </a:rPr>
              <a:t>文件，即可开始训练。如：</a:t>
            </a:r>
            <a:r>
              <a:rPr lang="en-US" altLang="zh-CN" sz="2400" dirty="0" err="1">
                <a:latin typeface="Calibri" panose="020F0502020204030204"/>
                <a:ea typeface="楷体" panose="02010609060101010101" pitchFamily="49" charset="-122"/>
              </a:rPr>
              <a:t>sh</a:t>
            </a:r>
            <a:r>
              <a:rPr lang="en-US" altLang="zh-CN" sz="2400" dirty="0">
                <a:latin typeface="Calibri" panose="020F0502020204030204"/>
                <a:ea typeface="楷体" panose="02010609060101010101" pitchFamily="49" charset="-122"/>
              </a:rPr>
              <a:t> run _sft.sh</a:t>
            </a:r>
            <a:endParaRPr lang="en-US" altLang="zh-CN"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     训练过程中，系统会按照</a:t>
            </a:r>
            <a:r>
              <a:rPr lang="en-US" altLang="zh-CN" sz="2400" dirty="0" err="1">
                <a:latin typeface="Calibri" panose="020F0502020204030204"/>
                <a:ea typeface="楷体" panose="02010609060101010101" pitchFamily="49" charset="-122"/>
              </a:rPr>
              <a:t>logging_steps</a:t>
            </a:r>
            <a:r>
              <a:rPr lang="zh-CN" altLang="en-US" sz="2400" dirty="0">
                <a:latin typeface="Calibri" panose="020F0502020204030204"/>
                <a:ea typeface="楷体" panose="02010609060101010101" pitchFamily="49" charset="-122"/>
              </a:rPr>
              <a:t>的参数设置，定时输出训练日志，包括当前的</a:t>
            </a:r>
            <a:r>
              <a:rPr lang="en-US" altLang="zh-CN" sz="2400" dirty="0">
                <a:latin typeface="Calibri" panose="020F0502020204030204"/>
                <a:ea typeface="楷体" panose="02010609060101010101" pitchFamily="49" charset="-122"/>
              </a:rPr>
              <a:t>loss</a:t>
            </a:r>
            <a:r>
              <a:rPr lang="zh-CN" altLang="en-US" sz="2400" dirty="0">
                <a:latin typeface="Calibri" panose="020F0502020204030204"/>
                <a:ea typeface="楷体" panose="02010609060101010101" pitchFamily="49" charset="-122"/>
              </a:rPr>
              <a:t>和训练进度等，完成后在设置的</a:t>
            </a:r>
            <a:r>
              <a:rPr lang="en-US" altLang="zh-CN" sz="2400" dirty="0" err="1">
                <a:latin typeface="Calibri" panose="020F0502020204030204"/>
                <a:ea typeface="楷体" panose="02010609060101010101" pitchFamily="49" charset="-122"/>
              </a:rPr>
              <a:t>output_dir</a:t>
            </a:r>
            <a:r>
              <a:rPr lang="zh-CN" altLang="en-US" sz="2400" dirty="0">
                <a:latin typeface="Calibri" panose="020F0502020204030204"/>
                <a:ea typeface="楷体" panose="02010609060101010101" pitchFamily="49" charset="-122"/>
              </a:rPr>
              <a:t>下能看到如有图所示内容：</a:t>
            </a:r>
            <a:endParaRPr lang="zh-CN" altLang="en-US" sz="2400" dirty="0">
              <a:latin typeface="Calibri" panose="020F0502020204030204"/>
              <a:ea typeface="楷体" panose="02010609060101010101" pitchFamily="49" charset="-122"/>
            </a:endParaRPr>
          </a:p>
          <a:p>
            <a:pPr lvl="0">
              <a:defRPr/>
            </a:pPr>
            <a:endParaRPr lang="zh-CN" altLang="en-US" sz="3200" dirty="0">
              <a:latin typeface="Calibri" panose="020F0502020204030204"/>
              <a:ea typeface="楷体" panose="02010609060101010101" pitchFamily="49" charset="-122"/>
            </a:endParaRPr>
          </a:p>
        </p:txBody>
      </p:sp>
      <p:pic>
        <p:nvPicPr>
          <p:cNvPr id="5" name="图片 4"/>
          <p:cNvPicPr/>
          <p:nvPr/>
        </p:nvPicPr>
        <p:blipFill rotWithShape="1">
          <a:blip r:embed="rId4"/>
          <a:srcRect r="12422"/>
          <a:stretch>
            <a:fillRect/>
          </a:stretch>
        </p:blipFill>
        <p:spPr>
          <a:xfrm>
            <a:off x="3128964" y="2280292"/>
            <a:ext cx="2400300" cy="452440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zh-CN" altLang="en-US" sz="3600" dirty="0">
                <a:latin typeface="宋体" panose="02010600030101010101" pitchFamily="2" charset="-122"/>
                <a:cs typeface="+mn-ea"/>
                <a:sym typeface="+mn-lt"/>
              </a:rPr>
              <a:t>古籍翻译指令数据集微调实战</a:t>
            </a:r>
            <a:endParaRPr lang="zh-CN" altLang="en-US" sz="3600" dirty="0">
              <a:latin typeface="宋体" panose="02010600030101010101" pitchFamily="2" charset="-122"/>
              <a:cs typeface="+mn-ea"/>
              <a:sym typeface="+mn-lt"/>
            </a:endParaRPr>
          </a:p>
        </p:txBody>
      </p:sp>
      <p:sp>
        <p:nvSpPr>
          <p:cNvPr id="3" name="矩形 2"/>
          <p:cNvSpPr/>
          <p:nvPr/>
        </p:nvSpPr>
        <p:spPr>
          <a:xfrm>
            <a:off x="464457" y="1017713"/>
            <a:ext cx="6457837" cy="5386090"/>
          </a:xfrm>
          <a:prstGeom prst="rect">
            <a:avLst/>
          </a:prstGeom>
        </p:spPr>
        <p:txBody>
          <a:bodyPr wrap="square">
            <a:spAutoFit/>
          </a:bodyPr>
          <a:lstStyle/>
          <a:p>
            <a:pPr lvl="0">
              <a:defRPr/>
            </a:pPr>
            <a:r>
              <a:rPr lang="zh-CN" altLang="en-US" sz="2400" dirty="0">
                <a:latin typeface="Calibri" panose="020F0502020204030204"/>
                <a:ea typeface="楷体" panose="02010609060101010101" pitchFamily="49" charset="-122"/>
              </a:rPr>
              <a:t>（</a:t>
            </a:r>
            <a:r>
              <a:rPr lang="en-US" altLang="zh-CN" sz="2400" dirty="0">
                <a:latin typeface="Calibri" panose="020F0502020204030204"/>
                <a:ea typeface="楷体" panose="02010609060101010101" pitchFamily="49" charset="-122"/>
              </a:rPr>
              <a:t>3</a:t>
            </a:r>
            <a:r>
              <a:rPr lang="zh-CN" altLang="en-US" sz="2400" dirty="0">
                <a:latin typeface="Calibri" panose="020F0502020204030204"/>
                <a:ea typeface="楷体" panose="02010609060101010101" pitchFamily="49" charset="-122"/>
              </a:rPr>
              <a:t>）命令脚本参数配置</a:t>
            </a:r>
            <a:endParaRPr lang="en-US" altLang="zh-CN" sz="2400" dirty="0">
              <a:latin typeface="Calibri" panose="020F0502020204030204"/>
              <a:ea typeface="楷体" panose="02010609060101010101" pitchFamily="49" charset="-122"/>
            </a:endParaRPr>
          </a:p>
          <a:p>
            <a:pPr lvl="0">
              <a:defRPr/>
            </a:pPr>
            <a:r>
              <a:rPr lang="en-US" altLang="zh-CN" sz="2400" dirty="0">
                <a:latin typeface="Calibri" panose="020F0502020204030204"/>
                <a:ea typeface="楷体" panose="02010609060101010101" pitchFamily="49" charset="-122"/>
              </a:rPr>
              <a:t>     </a:t>
            </a:r>
            <a:r>
              <a:rPr lang="zh-CN" altLang="en-US" sz="2400" dirty="0">
                <a:latin typeface="Calibri" panose="020F0502020204030204"/>
                <a:ea typeface="楷体" panose="02010609060101010101" pitchFamily="49" charset="-122"/>
              </a:rPr>
              <a:t>其中，</a:t>
            </a:r>
            <a:r>
              <a:rPr lang="en-US" altLang="zh-CN" sz="2400" dirty="0">
                <a:latin typeface="Calibri" panose="020F0502020204030204"/>
                <a:ea typeface="楷体" panose="02010609060101010101" pitchFamily="49" charset="-122"/>
              </a:rPr>
              <a:t>adapter</a:t>
            </a:r>
            <a:r>
              <a:rPr lang="zh-CN" altLang="en-US" sz="2400" dirty="0">
                <a:latin typeface="Calibri" panose="020F0502020204030204"/>
                <a:ea typeface="楷体" panose="02010609060101010101" pitchFamily="49" charset="-122"/>
              </a:rPr>
              <a:t>开头的文件为</a:t>
            </a:r>
            <a:r>
              <a:rPr lang="en-US" altLang="zh-CN" sz="2400" dirty="0" err="1">
                <a:latin typeface="Calibri" panose="020F0502020204030204"/>
                <a:ea typeface="楷体" panose="02010609060101010101" pitchFamily="49" charset="-122"/>
              </a:rPr>
              <a:t>LoRA</a:t>
            </a:r>
            <a:r>
              <a:rPr lang="zh-CN" altLang="en-US" sz="2400" dirty="0">
                <a:latin typeface="Calibri" panose="020F0502020204030204"/>
                <a:ea typeface="楷体" panose="02010609060101010101" pitchFamily="49" charset="-122"/>
              </a:rPr>
              <a:t>微调保存的结果，后续用于模型推理融合；</a:t>
            </a:r>
            <a:r>
              <a:rPr lang="en-US" altLang="zh-CN" sz="2400" dirty="0" err="1">
                <a:latin typeface="Calibri" panose="020F0502020204030204"/>
                <a:ea typeface="楷体" panose="02010609060101010101" pitchFamily="49" charset="-122"/>
              </a:rPr>
              <a:t>training_loss</a:t>
            </a:r>
            <a:r>
              <a:rPr lang="zh-CN" altLang="en-US" sz="2400" dirty="0">
                <a:latin typeface="Calibri" panose="020F0502020204030204"/>
                <a:ea typeface="楷体" panose="02010609060101010101" pitchFamily="49" charset="-122"/>
              </a:rPr>
              <a:t>和</a:t>
            </a:r>
            <a:r>
              <a:rPr lang="en-US" altLang="zh-CN" sz="2400" dirty="0" err="1">
                <a:latin typeface="Calibri" panose="020F0502020204030204"/>
                <a:ea typeface="楷体" panose="02010609060101010101" pitchFamily="49" charset="-122"/>
              </a:rPr>
              <a:t>trainer_log</a:t>
            </a:r>
            <a:r>
              <a:rPr lang="zh-CN" altLang="en-US" sz="2400" dirty="0">
                <a:latin typeface="Calibri" panose="020F0502020204030204"/>
                <a:ea typeface="楷体" panose="02010609060101010101" pitchFamily="49" charset="-122"/>
              </a:rPr>
              <a:t>等记录了训练的过程指标，其他文件使训练时各种参数的备份。</a:t>
            </a:r>
            <a:r>
              <a:rPr lang="en-US" altLang="zh-CN" sz="2400" dirty="0" err="1">
                <a:latin typeface="Calibri" panose="020F0502020204030204"/>
                <a:ea typeface="楷体" panose="02010609060101010101" pitchFamily="49" charset="-122"/>
              </a:rPr>
              <a:t>training_loss</a:t>
            </a:r>
            <a:r>
              <a:rPr lang="zh-CN" altLang="en-US" sz="2400" dirty="0">
                <a:latin typeface="Calibri" panose="020F0502020204030204"/>
                <a:ea typeface="楷体" panose="02010609060101010101" pitchFamily="49" charset="-122"/>
              </a:rPr>
              <a:t>的图片：   </a:t>
            </a:r>
            <a:endParaRPr lang="en-US" altLang="zh-CN" sz="2400" dirty="0">
              <a:latin typeface="Calibri" panose="020F0502020204030204"/>
              <a:ea typeface="楷体" panose="02010609060101010101" pitchFamily="49" charset="-122"/>
            </a:endParaRPr>
          </a:p>
          <a:p>
            <a:pPr lvl="0">
              <a:defRPr/>
            </a:pPr>
            <a:r>
              <a:rPr lang="en-US" altLang="zh-CN" sz="2400" dirty="0">
                <a:latin typeface="Calibri" panose="020F0502020204030204"/>
                <a:ea typeface="楷体" panose="02010609060101010101" pitchFamily="49" charset="-122"/>
              </a:rPr>
              <a:t>     </a:t>
            </a:r>
            <a:r>
              <a:rPr lang="zh-CN" altLang="en-US" sz="2400" dirty="0">
                <a:latin typeface="Calibri" panose="020F0502020204030204"/>
                <a:ea typeface="楷体" panose="02010609060101010101" pitchFamily="49" charset="-122"/>
              </a:rPr>
              <a:t>正常情况下，</a:t>
            </a:r>
            <a:r>
              <a:rPr lang="en-US" altLang="zh-CN" sz="2400" dirty="0">
                <a:latin typeface="Calibri" panose="020F0502020204030204"/>
                <a:ea typeface="楷体" panose="02010609060101010101" pitchFamily="49" charset="-122"/>
              </a:rPr>
              <a:t>loss</a:t>
            </a:r>
            <a:r>
              <a:rPr lang="zh-CN" altLang="en-US" sz="2400" dirty="0">
                <a:latin typeface="Calibri" panose="020F0502020204030204"/>
                <a:ea typeface="楷体" panose="02010609060101010101" pitchFamily="49" charset="-122"/>
              </a:rPr>
              <a:t>值会随着训练进程慢慢变小，直至趋于不变。</a:t>
            </a:r>
            <a:endParaRPr lang="en-US" altLang="zh-CN"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a:t>
            </a:r>
            <a:r>
              <a:rPr lang="en-US" altLang="zh-CN" sz="2400" dirty="0">
                <a:latin typeface="Calibri" panose="020F0502020204030204"/>
                <a:ea typeface="楷体" panose="02010609060101010101" pitchFamily="49" charset="-122"/>
              </a:rPr>
              <a:t>4</a:t>
            </a:r>
            <a:r>
              <a:rPr lang="zh-CN" altLang="en-US" sz="2400" dirty="0">
                <a:latin typeface="Calibri" panose="020F0502020204030204"/>
                <a:ea typeface="楷体" panose="02010609060101010101" pitchFamily="49" charset="-122"/>
              </a:rPr>
              <a:t>）模型推理及合并导出</a:t>
            </a:r>
            <a:endParaRPr lang="en-US" altLang="zh-CN"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     当基于</a:t>
            </a:r>
            <a:r>
              <a:rPr lang="en-US" altLang="zh-CN" sz="2400" dirty="0" err="1">
                <a:latin typeface="Calibri" panose="020F0502020204030204"/>
                <a:ea typeface="楷体" panose="02010609060101010101" pitchFamily="49" charset="-122"/>
              </a:rPr>
              <a:t>LoRA</a:t>
            </a:r>
            <a:r>
              <a:rPr lang="zh-CN" altLang="en-US" sz="2400" dirty="0">
                <a:latin typeface="Calibri" panose="020F0502020204030204"/>
                <a:ea typeface="楷体" panose="02010609060101010101" pitchFamily="49" charset="-122"/>
              </a:rPr>
              <a:t>的训练进程结束后，可以使用命令行来做交互进行推理，也可以批量进行推理，并基于</a:t>
            </a:r>
            <a:r>
              <a:rPr lang="en-US" altLang="zh-CN" sz="2400" dirty="0">
                <a:latin typeface="Calibri" panose="020F0502020204030204"/>
                <a:ea typeface="楷体" panose="02010609060101010101" pitchFamily="49" charset="-122"/>
              </a:rPr>
              <a:t>BLEU</a:t>
            </a:r>
            <a:r>
              <a:rPr lang="zh-CN" altLang="en-US" sz="2400" dirty="0">
                <a:latin typeface="Calibri" panose="020F0502020204030204"/>
                <a:ea typeface="楷体" panose="02010609060101010101" pitchFamily="49" charset="-122"/>
              </a:rPr>
              <a:t>和</a:t>
            </a:r>
            <a:r>
              <a:rPr lang="en-US" altLang="zh-CN" sz="2400" dirty="0">
                <a:latin typeface="Calibri" panose="020F0502020204030204"/>
                <a:ea typeface="楷体" panose="02010609060101010101" pitchFamily="49" charset="-122"/>
              </a:rPr>
              <a:t>Rouge</a:t>
            </a:r>
            <a:r>
              <a:rPr lang="zh-CN" altLang="en-US" sz="2400" dirty="0">
                <a:latin typeface="Calibri" panose="020F0502020204030204"/>
                <a:ea typeface="楷体" panose="02010609060101010101" pitchFamily="49" charset="-122"/>
              </a:rPr>
              <a:t>指标来评估模型生成效果，其命令脚本如右图：</a:t>
            </a:r>
            <a:endParaRPr lang="zh-CN" altLang="en-US" sz="2400" dirty="0">
              <a:latin typeface="Calibri" panose="020F0502020204030204"/>
              <a:ea typeface="楷体" panose="02010609060101010101" pitchFamily="49" charset="-122"/>
            </a:endParaRPr>
          </a:p>
          <a:p>
            <a:pPr lvl="0">
              <a:defRPr/>
            </a:pPr>
            <a:endParaRPr lang="zh-CN" altLang="en-US" sz="2400" dirty="0">
              <a:latin typeface="Calibri" panose="020F0502020204030204"/>
              <a:ea typeface="楷体" panose="02010609060101010101" pitchFamily="49" charset="-122"/>
            </a:endParaRPr>
          </a:p>
          <a:p>
            <a:pPr lvl="0">
              <a:defRPr/>
            </a:pPr>
            <a:endParaRPr lang="zh-CN" altLang="en-US" sz="3200" dirty="0">
              <a:latin typeface="Calibri" panose="020F0502020204030204"/>
              <a:ea typeface="楷体" panose="02010609060101010101" pitchFamily="49" charset="-122"/>
            </a:endParaRPr>
          </a:p>
        </p:txBody>
      </p:sp>
      <p:pic>
        <p:nvPicPr>
          <p:cNvPr id="5" name="图片 4"/>
          <p:cNvPicPr/>
          <p:nvPr/>
        </p:nvPicPr>
        <p:blipFill>
          <a:blip r:embed="rId1"/>
          <a:stretch>
            <a:fillRect/>
          </a:stretch>
        </p:blipFill>
        <p:spPr>
          <a:xfrm>
            <a:off x="7315200" y="867750"/>
            <a:ext cx="4816906" cy="3075600"/>
          </a:xfrm>
          <a:prstGeom prst="rect">
            <a:avLst/>
          </a:prstGeom>
        </p:spPr>
      </p:pic>
      <p:pic>
        <p:nvPicPr>
          <p:cNvPr id="4" name="图片 3"/>
          <p:cNvPicPr/>
          <p:nvPr/>
        </p:nvPicPr>
        <p:blipFill>
          <a:blip r:embed="rId2"/>
          <a:stretch>
            <a:fillRect/>
          </a:stretch>
        </p:blipFill>
        <p:spPr>
          <a:xfrm>
            <a:off x="2575673" y="5845973"/>
            <a:ext cx="4293281" cy="944929"/>
          </a:xfrm>
          <a:prstGeom prst="rect">
            <a:avLst/>
          </a:prstGeom>
        </p:spPr>
      </p:pic>
      <p:pic>
        <p:nvPicPr>
          <p:cNvPr id="6" name="图片 5"/>
          <p:cNvPicPr/>
          <p:nvPr/>
        </p:nvPicPr>
        <p:blipFill>
          <a:blip r:embed="rId3"/>
          <a:stretch>
            <a:fillRect/>
          </a:stretch>
        </p:blipFill>
        <p:spPr>
          <a:xfrm>
            <a:off x="6868954" y="3841880"/>
            <a:ext cx="5263152" cy="210026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zh-CN" altLang="en-US" sz="3600" dirty="0">
                <a:latin typeface="宋体" panose="02010600030101010101" pitchFamily="2" charset="-122"/>
                <a:cs typeface="+mn-ea"/>
                <a:sym typeface="+mn-lt"/>
              </a:rPr>
              <a:t>古籍翻译指令数据集微调实战</a:t>
            </a:r>
            <a:endParaRPr lang="zh-CN" altLang="en-US" sz="3600" dirty="0">
              <a:latin typeface="宋体" panose="02010600030101010101" pitchFamily="2" charset="-122"/>
              <a:cs typeface="+mn-ea"/>
              <a:sym typeface="+mn-lt"/>
            </a:endParaRPr>
          </a:p>
        </p:txBody>
      </p:sp>
      <p:sp>
        <p:nvSpPr>
          <p:cNvPr id="3" name="矩形 2"/>
          <p:cNvSpPr/>
          <p:nvPr/>
        </p:nvSpPr>
        <p:spPr>
          <a:xfrm>
            <a:off x="101601" y="1203914"/>
            <a:ext cx="8478043" cy="2677656"/>
          </a:xfrm>
          <a:prstGeom prst="rect">
            <a:avLst/>
          </a:prstGeom>
        </p:spPr>
        <p:txBody>
          <a:bodyPr wrap="square">
            <a:spAutoFit/>
          </a:bodyPr>
          <a:lstStyle/>
          <a:p>
            <a:pPr lvl="0">
              <a:defRPr/>
            </a:pPr>
            <a:r>
              <a:rPr lang="zh-CN" altLang="en-US" sz="2400" dirty="0">
                <a:latin typeface="Calibri" panose="020F0502020204030204"/>
                <a:ea typeface="楷体" panose="02010609060101010101" pitchFamily="49" charset="-122"/>
              </a:rPr>
              <a:t>（</a:t>
            </a:r>
            <a:r>
              <a:rPr lang="en-US" altLang="zh-CN" sz="2400" dirty="0">
                <a:latin typeface="Calibri" panose="020F0502020204030204"/>
                <a:ea typeface="楷体" panose="02010609060101010101" pitchFamily="49" charset="-122"/>
              </a:rPr>
              <a:t>4</a:t>
            </a:r>
            <a:r>
              <a:rPr lang="zh-CN" altLang="en-US" sz="2400" dirty="0">
                <a:latin typeface="Calibri" panose="020F0502020204030204"/>
                <a:ea typeface="楷体" panose="02010609060101010101" pitchFamily="49" charset="-122"/>
              </a:rPr>
              <a:t>）模型推理及合并导出</a:t>
            </a:r>
            <a:endParaRPr lang="en-US" altLang="zh-CN"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    与训练脚本的主要参数区别：</a:t>
            </a:r>
            <a:endParaRPr lang="en-US" altLang="zh-CN" sz="2400" dirty="0">
              <a:latin typeface="Calibri" panose="020F0502020204030204"/>
              <a:ea typeface="楷体" panose="02010609060101010101" pitchFamily="49" charset="-122"/>
            </a:endParaRPr>
          </a:p>
          <a:p>
            <a:pPr lvl="0">
              <a:defRPr/>
            </a:pPr>
            <a:endParaRPr lang="en-US" altLang="zh-CN"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    最后会在</a:t>
            </a:r>
            <a:r>
              <a:rPr lang="en-US" altLang="zh-CN" sz="2400" dirty="0" err="1">
                <a:latin typeface="Calibri" panose="020F0502020204030204"/>
                <a:ea typeface="楷体" panose="02010609060101010101" pitchFamily="49" charset="-122"/>
              </a:rPr>
              <a:t>output_dir</a:t>
            </a:r>
            <a:r>
              <a:rPr lang="zh-CN" altLang="en-US" sz="2400" dirty="0">
                <a:latin typeface="Calibri" panose="020F0502020204030204"/>
                <a:ea typeface="楷体" panose="02010609060101010101" pitchFamily="49" charset="-122"/>
              </a:rPr>
              <a:t>下生成如右图所示内容。其中 </a:t>
            </a:r>
            <a:r>
              <a:rPr lang="en-US" altLang="zh-CN" sz="2400" dirty="0">
                <a:latin typeface="Calibri" panose="020F0502020204030204"/>
                <a:ea typeface="楷体" panose="02010609060101010101" pitchFamily="49" charset="-122"/>
              </a:rPr>
              <a:t>generated _</a:t>
            </a:r>
            <a:r>
              <a:rPr lang="en-US" altLang="zh-CN" sz="2400" dirty="0" err="1">
                <a:latin typeface="Calibri" panose="020F0502020204030204"/>
                <a:ea typeface="楷体" panose="02010609060101010101" pitchFamily="49" charset="-122"/>
              </a:rPr>
              <a:t>predictions.jsonl</a:t>
            </a:r>
            <a:r>
              <a:rPr lang="en-US" altLang="zh-CN" sz="2400" dirty="0">
                <a:latin typeface="Calibri" panose="020F0502020204030204"/>
                <a:ea typeface="楷体" panose="02010609060101010101" pitchFamily="49" charset="-122"/>
              </a:rPr>
              <a:t> </a:t>
            </a:r>
            <a:r>
              <a:rPr lang="zh-CN" altLang="en-US" sz="2400" dirty="0">
                <a:latin typeface="Calibri" panose="020F0502020204030204"/>
                <a:ea typeface="楷体" panose="02010609060101010101" pitchFamily="49" charset="-122"/>
              </a:rPr>
              <a:t>文件输出了要预测的数据集的原始</a:t>
            </a:r>
            <a:r>
              <a:rPr lang="en-US" altLang="zh-CN" sz="2400" dirty="0">
                <a:latin typeface="Calibri" panose="020F0502020204030204"/>
                <a:ea typeface="楷体" panose="02010609060101010101" pitchFamily="49" charset="-122"/>
              </a:rPr>
              <a:t>label</a:t>
            </a:r>
            <a:r>
              <a:rPr lang="zh-CN" altLang="en-US" sz="2400" dirty="0">
                <a:latin typeface="Calibri" panose="020F0502020204030204"/>
                <a:ea typeface="楷体" panose="02010609060101010101" pitchFamily="49" charset="-122"/>
              </a:rPr>
              <a:t>和模型</a:t>
            </a:r>
            <a:r>
              <a:rPr lang="en-US" altLang="zh-CN" sz="2400" dirty="0">
                <a:latin typeface="Calibri" panose="020F0502020204030204"/>
                <a:ea typeface="楷体" panose="02010609060101010101" pitchFamily="49" charset="-122"/>
              </a:rPr>
              <a:t>predict</a:t>
            </a:r>
            <a:r>
              <a:rPr lang="zh-CN" altLang="en-US" sz="2400" dirty="0">
                <a:latin typeface="Calibri" panose="020F0502020204030204"/>
                <a:ea typeface="楷体" panose="02010609060101010101" pitchFamily="49" charset="-122"/>
              </a:rPr>
              <a:t>的结果，</a:t>
            </a:r>
            <a:r>
              <a:rPr lang="en-US" altLang="zh-CN" sz="2400" dirty="0" err="1">
                <a:latin typeface="Calibri" panose="020F0502020204030204"/>
                <a:ea typeface="楷体" panose="02010609060101010101" pitchFamily="49" charset="-122"/>
              </a:rPr>
              <a:t>predict_results.json</a:t>
            </a:r>
            <a:r>
              <a:rPr lang="zh-CN" altLang="en-US" sz="2400" dirty="0">
                <a:latin typeface="Calibri" panose="020F0502020204030204"/>
                <a:ea typeface="楷体" panose="02010609060101010101" pitchFamily="49" charset="-122"/>
              </a:rPr>
              <a:t>给出了原始</a:t>
            </a:r>
            <a:r>
              <a:rPr lang="en-US" altLang="zh-CN" sz="2400" dirty="0">
                <a:latin typeface="Calibri" panose="020F0502020204030204"/>
                <a:ea typeface="楷体" panose="02010609060101010101" pitchFamily="49" charset="-122"/>
              </a:rPr>
              <a:t>label</a:t>
            </a:r>
            <a:r>
              <a:rPr lang="zh-CN" altLang="en-US" sz="2400" dirty="0">
                <a:latin typeface="Calibri" panose="020F0502020204030204"/>
                <a:ea typeface="楷体" panose="02010609060101010101" pitchFamily="49" charset="-122"/>
              </a:rPr>
              <a:t>和模型</a:t>
            </a:r>
            <a:r>
              <a:rPr lang="en-US" altLang="zh-CN" sz="2400" dirty="0">
                <a:latin typeface="Calibri" panose="020F0502020204030204"/>
                <a:ea typeface="楷体" panose="02010609060101010101" pitchFamily="49" charset="-122"/>
              </a:rPr>
              <a:t>predict</a:t>
            </a:r>
            <a:r>
              <a:rPr lang="zh-CN" altLang="en-US" sz="2400" dirty="0">
                <a:latin typeface="Calibri" panose="020F0502020204030204"/>
                <a:ea typeface="楷体" panose="02010609060101010101" pitchFamily="49" charset="-122"/>
              </a:rPr>
              <a:t>的指标计算结果。</a:t>
            </a:r>
            <a:endParaRPr lang="zh-CN" altLang="en-US" sz="2400" dirty="0">
              <a:latin typeface="Calibri" panose="020F0502020204030204"/>
              <a:ea typeface="楷体" panose="02010609060101010101" pitchFamily="49" charset="-122"/>
            </a:endParaRPr>
          </a:p>
        </p:txBody>
      </p:sp>
      <p:pic>
        <p:nvPicPr>
          <p:cNvPr id="8" name="图片 7"/>
          <p:cNvPicPr/>
          <p:nvPr/>
        </p:nvPicPr>
        <p:blipFill>
          <a:blip r:embed="rId1"/>
          <a:stretch>
            <a:fillRect/>
          </a:stretch>
        </p:blipFill>
        <p:spPr>
          <a:xfrm>
            <a:off x="4607718" y="1037877"/>
            <a:ext cx="5484020" cy="1242154"/>
          </a:xfrm>
          <a:prstGeom prst="rect">
            <a:avLst/>
          </a:prstGeom>
        </p:spPr>
      </p:pic>
      <p:pic>
        <p:nvPicPr>
          <p:cNvPr id="9" name="图片 8"/>
          <p:cNvPicPr/>
          <p:nvPr/>
        </p:nvPicPr>
        <p:blipFill>
          <a:blip r:embed="rId2"/>
          <a:stretch>
            <a:fillRect/>
          </a:stretch>
        </p:blipFill>
        <p:spPr>
          <a:xfrm>
            <a:off x="8337437" y="2444137"/>
            <a:ext cx="3135426" cy="795781"/>
          </a:xfrm>
          <a:prstGeom prst="rect">
            <a:avLst/>
          </a:prstGeom>
        </p:spPr>
      </p:pic>
      <p:sp>
        <p:nvSpPr>
          <p:cNvPr id="4" name="矩形 3"/>
          <p:cNvSpPr/>
          <p:nvPr/>
        </p:nvSpPr>
        <p:spPr>
          <a:xfrm>
            <a:off x="101602" y="3837357"/>
            <a:ext cx="12090398" cy="3539430"/>
          </a:xfrm>
          <a:prstGeom prst="rect">
            <a:avLst/>
          </a:prstGeom>
        </p:spPr>
        <p:txBody>
          <a:bodyPr wrap="square">
            <a:spAutoFit/>
          </a:bodyPr>
          <a:lstStyle/>
          <a:p>
            <a:pPr lvl="0">
              <a:defRPr/>
            </a:pPr>
            <a:r>
              <a:rPr lang="zh-CN" altLang="en-US" sz="2400" dirty="0">
                <a:latin typeface="Calibri" panose="020F0502020204030204"/>
                <a:ea typeface="楷体" panose="02010609060101010101" pitchFamily="49" charset="-122"/>
              </a:rPr>
              <a:t>如果想要把训练的</a:t>
            </a:r>
            <a:r>
              <a:rPr lang="en-US" altLang="zh-CN" sz="2400" dirty="0" err="1">
                <a:latin typeface="Calibri" panose="020F0502020204030204"/>
                <a:ea typeface="楷体" panose="02010609060101010101" pitchFamily="49" charset="-122"/>
              </a:rPr>
              <a:t>LoRA</a:t>
            </a:r>
            <a:r>
              <a:rPr lang="zh-CN" altLang="en-US" sz="2400" dirty="0">
                <a:latin typeface="Calibri" panose="020F0502020204030204"/>
                <a:ea typeface="楷体" panose="02010609060101010101" pitchFamily="49" charset="-122"/>
              </a:rPr>
              <a:t>和原始的大模型进行融合，输出一个完整的模型文件，可以使用右图所示命令：</a:t>
            </a:r>
            <a:endParaRPr lang="en-US" altLang="zh-CN" sz="2400" dirty="0">
              <a:latin typeface="Calibri" panose="020F0502020204030204"/>
              <a:ea typeface="楷体" panose="02010609060101010101" pitchFamily="49" charset="-122"/>
            </a:endParaRPr>
          </a:p>
          <a:p>
            <a:pPr lvl="0">
              <a:defRPr/>
            </a:pPr>
            <a:endParaRPr lang="en-US" altLang="zh-CN" sz="2400" dirty="0">
              <a:latin typeface="Calibri" panose="020F0502020204030204"/>
              <a:ea typeface="楷体" panose="02010609060101010101" pitchFamily="49" charset="-122"/>
            </a:endParaRPr>
          </a:p>
          <a:p>
            <a:pPr lvl="0">
              <a:defRPr/>
            </a:pPr>
            <a:endParaRPr lang="en-US" altLang="zh-CN" sz="2400" dirty="0">
              <a:latin typeface="Calibri" panose="020F0502020204030204"/>
              <a:ea typeface="楷体" panose="02010609060101010101" pitchFamily="49" charset="-122"/>
            </a:endParaRPr>
          </a:p>
          <a:p>
            <a:pPr lvl="0">
              <a:defRPr/>
            </a:pPr>
            <a:endParaRPr lang="en-US" altLang="zh-CN"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 指令中的</a:t>
            </a:r>
            <a:r>
              <a:rPr lang="en-US" altLang="zh-CN" sz="2400" dirty="0">
                <a:latin typeface="Calibri" panose="020F0502020204030204"/>
                <a:ea typeface="楷体" panose="02010609060101010101" pitchFamily="49" charset="-122"/>
              </a:rPr>
              <a:t>python src/export_model.py</a:t>
            </a:r>
            <a:r>
              <a:rPr lang="zh-CN" altLang="en-US" sz="2400" dirty="0">
                <a:latin typeface="Calibri" panose="020F0502020204030204"/>
                <a:ea typeface="楷体" panose="02010609060101010101" pitchFamily="49" charset="-122"/>
              </a:rPr>
              <a:t>可以替换为</a:t>
            </a:r>
            <a:r>
              <a:rPr lang="en-US" altLang="zh-CN" sz="2400" dirty="0" err="1">
                <a:latin typeface="Calibri" panose="020F0502020204030204"/>
                <a:ea typeface="楷体" panose="02010609060101010101" pitchFamily="49" charset="-122"/>
              </a:rPr>
              <a:t>llamafactory</a:t>
            </a:r>
            <a:r>
              <a:rPr lang="en-US" altLang="zh-CN" sz="2400" dirty="0">
                <a:latin typeface="Calibri" panose="020F0502020204030204"/>
                <a:ea typeface="楷体" panose="02010609060101010101" pitchFamily="49" charset="-122"/>
              </a:rPr>
              <a:t>-cli export</a:t>
            </a:r>
            <a:r>
              <a:rPr lang="zh-CN" altLang="en-US" sz="2400" dirty="0">
                <a:latin typeface="Calibri" panose="020F0502020204030204"/>
                <a:ea typeface="楷体" panose="02010609060101010101" pitchFamily="49" charset="-122"/>
              </a:rPr>
              <a:t>。</a:t>
            </a:r>
            <a:endParaRPr lang="zh-CN" altLang="en-US" sz="2400" dirty="0">
              <a:latin typeface="Calibri" panose="020F0502020204030204"/>
              <a:ea typeface="楷体" panose="02010609060101010101" pitchFamily="49" charset="-122"/>
            </a:endParaRPr>
          </a:p>
          <a:p>
            <a:pPr lvl="0">
              <a:defRPr/>
            </a:pPr>
            <a:r>
              <a:rPr lang="zh-CN" altLang="en-US" sz="2400" dirty="0">
                <a:latin typeface="Calibri" panose="020F0502020204030204"/>
                <a:ea typeface="楷体" panose="02010609060101010101" pitchFamily="49" charset="-122"/>
              </a:rPr>
              <a:t> 合并后的模型可以自由地像使用原始模型一样应用到其他下游环节，也可以递归地继续用于训练。</a:t>
            </a:r>
            <a:endParaRPr lang="zh-CN" altLang="en-US" sz="2400" dirty="0">
              <a:latin typeface="Calibri" panose="020F0502020204030204"/>
              <a:ea typeface="楷体" panose="02010609060101010101" pitchFamily="49" charset="-122"/>
            </a:endParaRPr>
          </a:p>
          <a:p>
            <a:pPr lvl="0">
              <a:defRPr/>
            </a:pPr>
            <a:endParaRPr lang="zh-CN" altLang="en-US" sz="3200" dirty="0">
              <a:latin typeface="Calibri" panose="020F0502020204030204"/>
              <a:ea typeface="楷体" panose="02010609060101010101" pitchFamily="49" charset="-122"/>
            </a:endParaRPr>
          </a:p>
        </p:txBody>
      </p:sp>
      <p:pic>
        <p:nvPicPr>
          <p:cNvPr id="6" name="图片 5"/>
          <p:cNvPicPr/>
          <p:nvPr/>
        </p:nvPicPr>
        <p:blipFill>
          <a:blip r:embed="rId3"/>
          <a:stretch>
            <a:fillRect/>
          </a:stretch>
        </p:blipFill>
        <p:spPr>
          <a:xfrm>
            <a:off x="2789430" y="4280668"/>
            <a:ext cx="7128050" cy="137341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05</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30" y="2505672"/>
            <a:ext cx="7562741" cy="1446550"/>
          </a:xfrm>
          <a:prstGeom prst="rect">
            <a:avLst/>
          </a:prstGeom>
        </p:spPr>
        <p:txBody>
          <a:bodyPr wrap="square">
            <a:spAutoFit/>
          </a:bodyPr>
          <a:lstStyle/>
          <a:p>
            <a:pPr algn="ct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基于</a:t>
            </a:r>
            <a:r>
              <a:rPr lang="en-US" altLang="zh-CN" sz="4400" dirty="0">
                <a:ln w="6350">
                  <a:noFill/>
                </a:ln>
                <a:solidFill>
                  <a:schemeClr val="accent6">
                    <a:lumMod val="50000"/>
                  </a:schemeClr>
                </a:solidFill>
                <a:latin typeface="Impact" panose="020B0806030902050204" pitchFamily="34" charset="0"/>
                <a:ea typeface="微软雅黑" panose="020B0503020204020204" pitchFamily="34" charset="-122"/>
              </a:rPr>
              <a:t>Llama-factory</a:t>
            </a: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项目的古籍实体识别数据集微调实战</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zh-CN" altLang="en-US" sz="3600" dirty="0">
                <a:latin typeface="宋体" panose="02010600030101010101" pitchFamily="2" charset="-122"/>
                <a:cs typeface="+mn-ea"/>
                <a:sym typeface="+mn-lt"/>
              </a:rPr>
              <a:t>古籍实体识别数据集微调实战</a:t>
            </a:r>
            <a:endParaRPr lang="zh-CN" altLang="en-US" sz="3600" dirty="0">
              <a:latin typeface="宋体" panose="02010600030101010101" pitchFamily="2" charset="-122"/>
              <a:cs typeface="+mn-ea"/>
              <a:sym typeface="+mn-lt"/>
            </a:endParaRPr>
          </a:p>
        </p:txBody>
      </p:sp>
      <p:sp>
        <p:nvSpPr>
          <p:cNvPr id="5" name="内容占位符 3"/>
          <p:cNvSpPr txBox="1"/>
          <p:nvPr/>
        </p:nvSpPr>
        <p:spPr>
          <a:xfrm>
            <a:off x="255644" y="1451624"/>
            <a:ext cx="11625943" cy="7741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None/>
              <a:defRPr/>
            </a:pPr>
            <a:r>
              <a:rPr lang="zh-CN" altLang="en-US" dirty="0">
                <a:latin typeface="Calibri" panose="020F0502020204030204"/>
              </a:rPr>
              <a:t>这一部分的实战过程与古籍翻译数据集的微调实战过程相同，其区别在于自定义数据集内容的差异。古籍实体识别的数据集示例见下图：</a:t>
            </a:r>
            <a:endParaRPr lang="zh-CN" altLang="en-US" dirty="0">
              <a:latin typeface="Calibri" panose="020F0502020204030204"/>
            </a:endParaRPr>
          </a:p>
          <a:p>
            <a:pPr marL="0" lvl="0" indent="0">
              <a:spcBef>
                <a:spcPts val="1200"/>
              </a:spcBef>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
        <p:nvSpPr>
          <p:cNvPr id="3" name="矩形 2"/>
          <p:cNvSpPr/>
          <p:nvPr/>
        </p:nvSpPr>
        <p:spPr>
          <a:xfrm>
            <a:off x="1" y="2225778"/>
            <a:ext cx="12137230" cy="738664"/>
          </a:xfrm>
          <a:prstGeom prst="rect">
            <a:avLst/>
          </a:prstGeom>
        </p:spPr>
        <p:txBody>
          <a:bodyPr wrap="square">
            <a:spAutoFit/>
          </a:bodyPr>
          <a:lstStyle/>
          <a:p>
            <a:pPr lvl="0">
              <a:defRPr/>
            </a:pPr>
            <a:endParaRPr lang="en-US" altLang="zh-CN" sz="2400" dirty="0">
              <a:latin typeface="Calibri" panose="020F0502020204030204"/>
            </a:endParaRPr>
          </a:p>
          <a:p>
            <a:pPr lvl="0">
              <a:defRPr/>
            </a:pPr>
            <a:endParaRPr lang="en-US" altLang="zh-CN" dirty="0">
              <a:latin typeface="Calibri" panose="020F0502020204030204"/>
            </a:endParaRPr>
          </a:p>
        </p:txBody>
      </p:sp>
      <p:pic>
        <p:nvPicPr>
          <p:cNvPr id="6" name="图片 5"/>
          <p:cNvPicPr>
            <a:picLocks noChangeAspect="1"/>
          </p:cNvPicPr>
          <p:nvPr/>
        </p:nvPicPr>
        <p:blipFill>
          <a:blip r:embed="rId1"/>
          <a:stretch>
            <a:fillRect/>
          </a:stretch>
        </p:blipFill>
        <p:spPr>
          <a:xfrm>
            <a:off x="159622" y="2749866"/>
            <a:ext cx="11957817" cy="307943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06</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30" y="2505672"/>
            <a:ext cx="6343541" cy="1446550"/>
          </a:xfrm>
          <a:prstGeom prst="rect">
            <a:avLst/>
          </a:prstGeom>
        </p:spPr>
        <p:txBody>
          <a:bodyPr wrap="square">
            <a:spAutoFit/>
          </a:bodyPr>
          <a:lstStyle/>
          <a:p>
            <a:pPr algn="ct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基于混合数据集微调古籍对话大模型</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zh-CN" altLang="en-US" sz="3200" dirty="0">
                <a:latin typeface="宋体" panose="02010600030101010101" pitchFamily="2" charset="-122"/>
                <a:cs typeface="+mn-ea"/>
                <a:sym typeface="+mn-lt"/>
              </a:rPr>
              <a:t>基于混合数据集微调古籍对话大模型</a:t>
            </a:r>
            <a:endParaRPr lang="zh-CN" altLang="en-US" sz="3200" dirty="0">
              <a:latin typeface="宋体" panose="02010600030101010101" pitchFamily="2" charset="-122"/>
              <a:cs typeface="+mn-ea"/>
              <a:sym typeface="+mn-lt"/>
            </a:endParaRPr>
          </a:p>
        </p:txBody>
      </p:sp>
      <p:sp>
        <p:nvSpPr>
          <p:cNvPr id="5" name="内容占位符 3"/>
          <p:cNvSpPr txBox="1"/>
          <p:nvPr/>
        </p:nvSpPr>
        <p:spPr>
          <a:xfrm>
            <a:off x="391886" y="1153500"/>
            <a:ext cx="11625943" cy="13981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None/>
              <a:defRPr/>
            </a:pPr>
            <a:r>
              <a:rPr lang="zh-CN" altLang="en-US" dirty="0">
                <a:latin typeface="Calibri" panose="020F0502020204030204"/>
              </a:rPr>
              <a:t>这一部分实战与前述实战过程有两个差异，第一个差异在于训练的模型不同；第二个差异在于指令数据集类型不同，本次实战基于混合数据集进行微调，目的在于增强古籍对话大模型的泛化能力。</a:t>
            </a:r>
            <a:endParaRPr lang="en-US" altLang="zh-CN" dirty="0">
              <a:latin typeface="Calibri" panose="020F0502020204030204"/>
            </a:endParaRPr>
          </a:p>
          <a:p>
            <a:pPr marL="0" lvl="0" indent="0">
              <a:spcBef>
                <a:spcPts val="1200"/>
              </a:spcBef>
              <a:buNone/>
              <a:defRPr/>
            </a:pPr>
            <a:endParaRPr lang="zh-CN" altLang="en-US" dirty="0">
              <a:latin typeface="Calibri" panose="020F0502020204030204"/>
            </a:endParaRPr>
          </a:p>
          <a:p>
            <a:pPr marL="0" lvl="0" indent="0">
              <a:spcBef>
                <a:spcPts val="1200"/>
              </a:spcBef>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
        <p:nvSpPr>
          <p:cNvPr id="3" name="矩形 2"/>
          <p:cNvSpPr/>
          <p:nvPr/>
        </p:nvSpPr>
        <p:spPr>
          <a:xfrm>
            <a:off x="1" y="2225778"/>
            <a:ext cx="12137230" cy="2215991"/>
          </a:xfrm>
          <a:prstGeom prst="rect">
            <a:avLst/>
          </a:prstGeom>
        </p:spPr>
        <p:txBody>
          <a:bodyPr wrap="square">
            <a:spAutoFit/>
          </a:bodyPr>
          <a:lstStyle/>
          <a:p>
            <a:pPr lvl="0">
              <a:defRPr/>
            </a:pPr>
            <a:endParaRPr lang="en-US" altLang="zh-CN" sz="2400" dirty="0">
              <a:latin typeface="Calibri" panose="020F0502020204030204"/>
            </a:endParaRPr>
          </a:p>
          <a:p>
            <a:pPr lvl="0">
              <a:defRPr/>
            </a:pPr>
            <a:endParaRPr lang="en-US" altLang="zh-CN" sz="2400" dirty="0">
              <a:latin typeface="Calibri" panose="020F0502020204030204"/>
            </a:endParaRPr>
          </a:p>
          <a:p>
            <a:pPr lvl="0">
              <a:defRPr/>
            </a:pPr>
            <a:endParaRPr lang="en-US" altLang="zh-CN" sz="2400" dirty="0">
              <a:latin typeface="Calibri" panose="020F0502020204030204"/>
            </a:endParaRPr>
          </a:p>
          <a:p>
            <a:pPr lvl="0">
              <a:defRPr/>
            </a:pPr>
            <a:endParaRPr lang="en-US" altLang="zh-CN" sz="2400" dirty="0">
              <a:latin typeface="Calibri" panose="020F0502020204030204"/>
            </a:endParaRPr>
          </a:p>
          <a:p>
            <a:pPr lvl="0">
              <a:defRPr/>
            </a:pPr>
            <a:endParaRPr lang="en-US" altLang="zh-CN" sz="2400" dirty="0">
              <a:latin typeface="Calibri" panose="020F0502020204030204"/>
            </a:endParaRPr>
          </a:p>
          <a:p>
            <a:pPr lvl="0">
              <a:defRPr/>
            </a:pPr>
            <a:endParaRPr lang="en-US" altLang="zh-CN" dirty="0">
              <a:latin typeface="Calibri" panose="020F0502020204030204"/>
            </a:endParaRPr>
          </a:p>
        </p:txBody>
      </p:sp>
      <p:pic>
        <p:nvPicPr>
          <p:cNvPr id="7" name="图片 6"/>
          <p:cNvPicPr>
            <a:picLocks noChangeAspect="1"/>
          </p:cNvPicPr>
          <p:nvPr/>
        </p:nvPicPr>
        <p:blipFill>
          <a:blip r:embed="rId1"/>
          <a:stretch>
            <a:fillRect/>
          </a:stretch>
        </p:blipFill>
        <p:spPr>
          <a:xfrm>
            <a:off x="391885" y="2657475"/>
            <a:ext cx="8802651" cy="39919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zh-CN" altLang="en-US" sz="3600" dirty="0">
                <a:latin typeface="宋体" panose="02010600030101010101" pitchFamily="2" charset="-122"/>
                <a:cs typeface="+mn-ea"/>
                <a:sym typeface="+mn-lt"/>
              </a:rPr>
              <a:t>指令数据</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6" y="1385047"/>
            <a:ext cx="11331388" cy="40879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dirty="0">
                <a:latin typeface="Calibri" panose="020F0502020204030204"/>
              </a:rPr>
              <a:t>根据指令监督微调的目的不同，指令数据集可以分为以下三类：</a:t>
            </a:r>
            <a:endParaRPr lang="en-US" altLang="zh-CN" dirty="0">
              <a:latin typeface="Calibri" panose="020F0502020204030204"/>
            </a:endParaRPr>
          </a:p>
          <a:p>
            <a:pPr lvl="0">
              <a:buFont typeface="Wingdings" panose="05000000000000000000" pitchFamily="2" charset="2"/>
              <a:buChar char="l"/>
              <a:defRPr/>
            </a:pPr>
            <a:r>
              <a:rPr lang="zh-CN" altLang="en-US" dirty="0">
                <a:latin typeface="Calibri" panose="020F0502020204030204"/>
              </a:rPr>
              <a:t>混合数据集：这类数据集包含多样化的任务，每个任务都有多个（指令，输出）对，模型在这类数据集上训练后，可以增强其泛化能力到未见过的新任务上。</a:t>
            </a:r>
            <a:endParaRPr lang="en-US" altLang="zh-CN" dirty="0">
              <a:latin typeface="Calibri" panose="020F0502020204030204"/>
            </a:endParaRPr>
          </a:p>
          <a:p>
            <a:pPr lvl="0">
              <a:buFont typeface="Wingdings" panose="05000000000000000000" pitchFamily="2" charset="2"/>
              <a:buChar char="l"/>
              <a:defRPr/>
            </a:pPr>
            <a:r>
              <a:rPr lang="zh-CN" altLang="en-US" dirty="0">
                <a:latin typeface="Calibri" panose="020F0502020204030204"/>
              </a:rPr>
              <a:t>特定任务数据集：这类数据集中只包含单一任务，用于增强模型的特定任务指令理解和回复能力。</a:t>
            </a:r>
            <a:endParaRPr lang="en-US" altLang="zh-CN" dirty="0">
              <a:latin typeface="Calibri" panose="020F0502020204030204"/>
            </a:endParaRPr>
          </a:p>
          <a:p>
            <a:pPr lvl="0">
              <a:buFont typeface="Wingdings" panose="05000000000000000000" pitchFamily="2" charset="2"/>
              <a:buChar char="l"/>
              <a:defRPr/>
            </a:pPr>
            <a:r>
              <a:rPr lang="zh-CN" altLang="en-US" dirty="0">
                <a:latin typeface="Calibri" panose="020F0502020204030204"/>
              </a:rPr>
              <a:t>多轮对话数据集：这类数据集包含多轮对话闲聊数据，用于训练模型的多轮对话交互能力。</a:t>
            </a:r>
            <a:endParaRPr lang="zh-CN" altLang="en-US" dirty="0">
              <a:latin typeface="Calibri" panose="020F0502020204030204"/>
            </a:endParaRPr>
          </a:p>
          <a:p>
            <a:pPr marL="0" lvl="0" indent="0">
              <a:buNone/>
              <a:defRPr/>
            </a:pPr>
            <a:endParaRPr lang="en-US" altLang="zh-CN" dirty="0">
              <a:latin typeface="Calibri" panose="020F0502020204030204"/>
            </a:endParaRPr>
          </a:p>
          <a:p>
            <a:pPr marL="0" lvl="0" indent="0">
              <a:buNone/>
              <a:defRPr/>
            </a:pPr>
            <a:endParaRPr lang="en-US" altLang="zh-CN" dirty="0">
              <a:latin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08</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1706766" y="2505672"/>
            <a:ext cx="8010976" cy="769441"/>
          </a:xfrm>
          <a:prstGeom prst="rect">
            <a:avLst/>
          </a:prstGeom>
        </p:spPr>
        <p:txBody>
          <a:bodyPr wrap="square">
            <a:spAutoFit/>
          </a:bodyPr>
          <a:lstStyle/>
          <a:p>
            <a:pPr algn="ct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全参数微调与多轮对话实现</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359312" cy="944929"/>
          </a:xfrm>
        </p:spPr>
        <p:txBody>
          <a:bodyPr>
            <a:normAutofit/>
          </a:bodyPr>
          <a:lstStyle/>
          <a:p>
            <a:r>
              <a:rPr lang="zh-CN" altLang="en-US" sz="3200" dirty="0">
                <a:latin typeface="宋体" panose="02010600030101010101" pitchFamily="2" charset="-122"/>
                <a:cs typeface="+mn-ea"/>
                <a:sym typeface="+mn-lt"/>
              </a:rPr>
              <a:t>全参数微调与多轮对话实现</a:t>
            </a:r>
            <a:endParaRPr lang="zh-CN" altLang="en-US" sz="3200" dirty="0">
              <a:latin typeface="宋体" panose="02010600030101010101" pitchFamily="2" charset="-122"/>
              <a:cs typeface="+mn-ea"/>
              <a:sym typeface="+mn-lt"/>
            </a:endParaRPr>
          </a:p>
        </p:txBody>
      </p:sp>
      <p:sp>
        <p:nvSpPr>
          <p:cNvPr id="5" name="内容占位符 3"/>
          <p:cNvSpPr txBox="1"/>
          <p:nvPr/>
        </p:nvSpPr>
        <p:spPr>
          <a:xfrm>
            <a:off x="391886" y="1153500"/>
            <a:ext cx="11625943" cy="13981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defRPr/>
            </a:pPr>
            <a:endParaRPr lang="zh-CN" altLang="en-US" dirty="0">
              <a:latin typeface="Calibri" panose="020F0502020204030204"/>
            </a:endParaRPr>
          </a:p>
          <a:p>
            <a:pPr marL="0" lvl="0" indent="0">
              <a:spcBef>
                <a:spcPts val="1200"/>
              </a:spcBef>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
        <p:nvSpPr>
          <p:cNvPr id="3" name="矩形 2"/>
          <p:cNvSpPr/>
          <p:nvPr/>
        </p:nvSpPr>
        <p:spPr>
          <a:xfrm>
            <a:off x="1" y="2225778"/>
            <a:ext cx="12137230" cy="738664"/>
          </a:xfrm>
          <a:prstGeom prst="rect">
            <a:avLst/>
          </a:prstGeom>
        </p:spPr>
        <p:txBody>
          <a:bodyPr wrap="square">
            <a:spAutoFit/>
          </a:bodyPr>
          <a:lstStyle/>
          <a:p>
            <a:pPr lvl="0">
              <a:defRPr/>
            </a:pPr>
            <a:endParaRPr lang="en-US" altLang="zh-CN" sz="2400" dirty="0">
              <a:latin typeface="Calibri" panose="020F0502020204030204"/>
            </a:endParaRPr>
          </a:p>
          <a:p>
            <a:pPr lvl="0">
              <a:defRPr/>
            </a:pPr>
            <a:endParaRPr lang="en-US" altLang="zh-CN" dirty="0">
              <a:latin typeface="Calibri" panose="020F0502020204030204"/>
            </a:endParaRPr>
          </a:p>
        </p:txBody>
      </p:sp>
      <p:sp>
        <p:nvSpPr>
          <p:cNvPr id="6" name="内容占位符 3"/>
          <p:cNvSpPr txBox="1"/>
          <p:nvPr/>
        </p:nvSpPr>
        <p:spPr>
          <a:xfrm>
            <a:off x="544286" y="1305900"/>
            <a:ext cx="11625943" cy="13981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200"/>
              </a:spcBef>
              <a:buNone/>
              <a:defRPr/>
            </a:pPr>
            <a:r>
              <a:rPr lang="zh-CN" altLang="en-US" dirty="0">
                <a:latin typeface="Calibri" panose="020F0502020204030204"/>
              </a:rPr>
              <a:t>全参数微调实战过程中，需要将训练、推理及合并导出的</a:t>
            </a:r>
            <a:r>
              <a:rPr lang="en-US" altLang="zh-CN" dirty="0" err="1">
                <a:latin typeface="Calibri" panose="020F0502020204030204"/>
              </a:rPr>
              <a:t>finetuning_type</a:t>
            </a:r>
            <a:r>
              <a:rPr lang="zh-CN" altLang="en-US" dirty="0">
                <a:latin typeface="Calibri" panose="020F0502020204030204"/>
              </a:rPr>
              <a:t>参数类型设置为</a:t>
            </a:r>
            <a:r>
              <a:rPr lang="en-US" altLang="zh-CN" dirty="0">
                <a:latin typeface="Calibri" panose="020F0502020204030204"/>
              </a:rPr>
              <a:t>full, </a:t>
            </a:r>
            <a:r>
              <a:rPr lang="zh-CN" altLang="en-US" dirty="0">
                <a:latin typeface="Calibri" panose="020F0502020204030204"/>
              </a:rPr>
              <a:t>其他步骤同前述</a:t>
            </a:r>
            <a:r>
              <a:rPr lang="en-US" altLang="zh-CN" dirty="0">
                <a:latin typeface="Calibri" panose="020F0502020204030204"/>
              </a:rPr>
              <a:t>Lora</a:t>
            </a:r>
            <a:r>
              <a:rPr lang="zh-CN" altLang="en-US" dirty="0">
                <a:latin typeface="Calibri" panose="020F0502020204030204"/>
              </a:rPr>
              <a:t>微调过程。此外，多轮对话的实现需要基于多轮对话指令数据集进行训练，可以基于</a:t>
            </a:r>
            <a:r>
              <a:rPr lang="en-US" altLang="zh-CN" dirty="0" err="1">
                <a:latin typeface="Calibri" panose="020F0502020204030204"/>
              </a:rPr>
              <a:t>ReferGPT</a:t>
            </a:r>
            <a:r>
              <a:rPr lang="zh-CN" altLang="en-US" dirty="0">
                <a:latin typeface="Calibri" panose="020F0502020204030204"/>
              </a:rPr>
              <a:t>去生成相关数据集。其数据集一般格式如下：</a:t>
            </a:r>
            <a:endParaRPr lang="en-US" altLang="zh-CN" dirty="0">
              <a:latin typeface="Calibri" panose="020F0502020204030204"/>
            </a:endParaRPr>
          </a:p>
          <a:p>
            <a:pPr marL="0" lvl="0" indent="0">
              <a:spcBef>
                <a:spcPts val="1200"/>
              </a:spcBef>
              <a:buNone/>
              <a:defRPr/>
            </a:pPr>
            <a:endParaRPr lang="zh-CN" altLang="en-US" dirty="0">
              <a:latin typeface="Calibri" panose="020F0502020204030204"/>
            </a:endParaRPr>
          </a:p>
          <a:p>
            <a:pPr marL="0" lvl="0" indent="0">
              <a:spcBef>
                <a:spcPts val="1200"/>
              </a:spcBef>
              <a:buNone/>
              <a:defRPr/>
            </a:pPr>
            <a:endParaRPr kumimoji="0" lang="en-US" altLang="zh-CN"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7" name="图片 6"/>
          <p:cNvPicPr>
            <a:picLocks noChangeAspect="1"/>
          </p:cNvPicPr>
          <p:nvPr/>
        </p:nvPicPr>
        <p:blipFill>
          <a:blip r:embed="rId1"/>
          <a:stretch>
            <a:fillRect/>
          </a:stretch>
        </p:blipFill>
        <p:spPr>
          <a:xfrm>
            <a:off x="5871557" y="2964442"/>
            <a:ext cx="6298672" cy="386519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838200" y="2881739"/>
            <a:ext cx="10515600" cy="1094521"/>
          </a:xfrm>
        </p:spPr>
        <p:txBody>
          <a:bodyPr>
            <a:normAutofit/>
          </a:bodyPr>
          <a:lstStyle/>
          <a:p>
            <a:pPr algn="ctr"/>
            <a:r>
              <a:rPr lang="zh-CN" altLang="en-US" sz="6000" b="1" dirty="0">
                <a:solidFill>
                  <a:schemeClr val="tx1">
                    <a:lumMod val="75000"/>
                    <a:lumOff val="25000"/>
                  </a:schemeClr>
                </a:solidFill>
                <a:latin typeface="楷体" panose="02010609060101010101" pitchFamily="49" charset="-122"/>
                <a:ea typeface="楷体" panose="02010609060101010101" pitchFamily="49" charset="-122"/>
                <a:cs typeface="+mn-ea"/>
              </a:rPr>
              <a:t>感谢倾听</a:t>
            </a:r>
            <a:endParaRPr lang="zh-CN" altLang="en-US" sz="6000" b="1" dirty="0">
              <a:solidFill>
                <a:schemeClr val="tx1">
                  <a:lumMod val="75000"/>
                  <a:lumOff val="25000"/>
                </a:schemeClr>
              </a:solidFill>
              <a:latin typeface="楷体" panose="02010609060101010101" pitchFamily="49" charset="-122"/>
              <a:ea typeface="楷体" panose="02010609060101010101" pitchFamily="49" charset="-122"/>
              <a:cs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02</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29" y="2505672"/>
            <a:ext cx="5429141" cy="1446550"/>
          </a:xfrm>
          <a:prstGeom prst="rect">
            <a:avLst/>
          </a:prstGeom>
        </p:spPr>
        <p:txBody>
          <a:bodyPr wrap="square">
            <a:spAutoFit/>
          </a:bodyPr>
          <a:lstStyle/>
          <a:p>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指令数据构建方法</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a:p>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a:latin typeface="宋体" panose="02010600030101010101" pitchFamily="2" charset="-122"/>
                <a:cs typeface="+mn-ea"/>
                <a:sym typeface="+mn-lt"/>
              </a:rPr>
              <a:t>2.1</a:t>
            </a:r>
            <a:r>
              <a:rPr lang="zh-CN" altLang="en-US" sz="3600" dirty="0">
                <a:latin typeface="宋体" panose="02010600030101010101" pitchFamily="2" charset="-122"/>
                <a:cs typeface="+mn-ea"/>
                <a:sym typeface="+mn-lt"/>
              </a:rPr>
              <a:t>转化方法</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6" y="1153500"/>
            <a:ext cx="113313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spcBef>
                <a:spcPts val="600"/>
              </a:spcBef>
              <a:buNone/>
              <a:defRPr/>
            </a:pPr>
            <a:r>
              <a:rPr lang="en-US" altLang="zh-CN" sz="2000" dirty="0">
                <a:latin typeface="Calibri" panose="020F0502020204030204"/>
              </a:rPr>
              <a:t>	</a:t>
            </a:r>
            <a:r>
              <a:rPr lang="zh-CN" altLang="en-US" dirty="0">
                <a:latin typeface="Calibri" panose="020F0502020204030204"/>
              </a:rPr>
              <a:t>转化法是将现有的用于</a:t>
            </a:r>
            <a:r>
              <a:rPr lang="en-US" altLang="zh-CN" dirty="0">
                <a:latin typeface="Calibri" panose="020F0502020204030204"/>
              </a:rPr>
              <a:t>NLP</a:t>
            </a:r>
            <a:r>
              <a:rPr lang="zh-CN" altLang="en-US" dirty="0">
                <a:latin typeface="Calibri" panose="020F0502020204030204"/>
              </a:rPr>
              <a:t>任务的开源数据集或文本资源转换成适合训练大语言模型的指令数据集。通过</a:t>
            </a:r>
            <a:r>
              <a:rPr lang="zh-CN" altLang="en-US" dirty="0">
                <a:latin typeface="Calibri" panose="020F0502020204030204"/>
                <a:sym typeface="+mn-ea"/>
              </a:rPr>
              <a:t>重新表述文本使其成为指令，提取文本中的特定信息作为响应；或者</a:t>
            </a:r>
            <a:r>
              <a:rPr lang="zh-CN" altLang="en-US" dirty="0">
                <a:latin typeface="Calibri" panose="020F0502020204030204"/>
              </a:rPr>
              <a:t>将数据集中的句子或段落转换为指令和响应的对。从而扩展和丰富数据集。</a:t>
            </a:r>
            <a:endParaRPr lang="en-US" altLang="zh-CN" dirty="0">
              <a:latin typeface="Calibri" panose="020F0502020204030204"/>
            </a:endParaRPr>
          </a:p>
          <a:p>
            <a:pPr marL="0" lvl="0" indent="0">
              <a:lnSpc>
                <a:spcPct val="110000"/>
              </a:lnSpc>
              <a:spcBef>
                <a:spcPts val="600"/>
              </a:spcBef>
              <a:buNone/>
              <a:defRPr/>
            </a:pPr>
            <a:r>
              <a:rPr lang="en-US" altLang="zh-CN" dirty="0">
                <a:latin typeface="Calibri" panose="020F0502020204030204"/>
              </a:rPr>
              <a:t>	</a:t>
            </a:r>
            <a:r>
              <a:rPr lang="zh-CN" altLang="en-US" b="1" dirty="0">
                <a:latin typeface="Calibri" panose="020F0502020204030204"/>
              </a:rPr>
              <a:t>优点：</a:t>
            </a:r>
            <a:r>
              <a:rPr lang="zh-CN" altLang="en-US" dirty="0">
                <a:latin typeface="Calibri" panose="020F0502020204030204"/>
              </a:rPr>
              <a:t>可以利用现有的丰富数据资源，保持数据的自然性和真实性。</a:t>
            </a:r>
            <a:endParaRPr lang="zh-CN" altLang="en-US" dirty="0">
              <a:latin typeface="Calibri" panose="020F0502020204030204"/>
            </a:endParaRPr>
          </a:p>
          <a:p>
            <a:pPr marL="457200" lvl="1" indent="457200">
              <a:lnSpc>
                <a:spcPct val="110000"/>
              </a:lnSpc>
              <a:spcBef>
                <a:spcPts val="600"/>
              </a:spcBef>
              <a:buNone/>
              <a:defRPr/>
            </a:pPr>
            <a:r>
              <a:rPr lang="zh-CN" altLang="en-US" sz="2800" b="1" dirty="0">
                <a:solidFill>
                  <a:schemeClr val="tx1"/>
                </a:solidFill>
                <a:latin typeface="Calibri" panose="020F0502020204030204"/>
              </a:rPr>
              <a:t>缺点：可能受限于原始数据的质量和多样性，转换过程可能需要大量的人工干预。</a:t>
            </a:r>
            <a:endParaRPr lang="zh-CN" altLang="en-US" sz="2800" b="1" dirty="0">
              <a:solidFill>
                <a:schemeClr val="tx1"/>
              </a:solidFill>
              <a:latin typeface="Calibri" panose="020F0502020204030204"/>
            </a:endParaRPr>
          </a:p>
          <a:p>
            <a:pPr marL="0" lvl="0" indent="0">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a:latin typeface="宋体" panose="02010600030101010101" pitchFamily="2" charset="-122"/>
                <a:cs typeface="+mn-ea"/>
                <a:sym typeface="+mn-lt"/>
              </a:rPr>
              <a:t>2.1</a:t>
            </a:r>
            <a:r>
              <a:rPr lang="zh-CN" altLang="en-US" sz="3600" dirty="0">
                <a:latin typeface="宋体" panose="02010600030101010101" pitchFamily="2" charset="-122"/>
                <a:cs typeface="+mn-ea"/>
                <a:sym typeface="+mn-lt"/>
              </a:rPr>
              <a:t>转化方法</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6" y="1153500"/>
            <a:ext cx="113313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spcBef>
                <a:spcPts val="600"/>
              </a:spcBef>
              <a:buNone/>
              <a:defRPr/>
            </a:pPr>
            <a:r>
              <a:rPr lang="zh-CN" altLang="en-US" dirty="0">
                <a:latin typeface="Calibri" panose="020F0502020204030204"/>
              </a:rPr>
              <a:t>开源数据集合示例：</a:t>
            </a:r>
            <a:endParaRPr lang="en-US" altLang="zh-CN" dirty="0">
              <a:latin typeface="Calibri" panose="020F0502020204030204"/>
            </a:endParaRPr>
          </a:p>
          <a:p>
            <a:pPr marL="0" lvl="0" indent="0">
              <a:lnSpc>
                <a:spcPct val="110000"/>
              </a:lnSpc>
              <a:spcBef>
                <a:spcPts val="600"/>
              </a:spcBef>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pic>
        <p:nvPicPr>
          <p:cNvPr id="4" name="图片 3"/>
          <p:cNvPicPr>
            <a:picLocks noChangeAspect="1"/>
          </p:cNvPicPr>
          <p:nvPr/>
        </p:nvPicPr>
        <p:blipFill>
          <a:blip r:embed="rId1"/>
          <a:stretch>
            <a:fillRect/>
          </a:stretch>
        </p:blipFill>
        <p:spPr>
          <a:xfrm>
            <a:off x="3399144" y="1051818"/>
            <a:ext cx="6844607" cy="58023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06" y="208571"/>
            <a:ext cx="7006689" cy="944929"/>
          </a:xfrm>
        </p:spPr>
        <p:txBody>
          <a:bodyPr>
            <a:normAutofit/>
          </a:bodyPr>
          <a:lstStyle/>
          <a:p>
            <a:r>
              <a:rPr lang="en-US" altLang="zh-CN" sz="3600" dirty="0">
                <a:latin typeface="宋体" panose="02010600030101010101" pitchFamily="2" charset="-122"/>
                <a:cs typeface="+mn-ea"/>
                <a:sym typeface="+mn-lt"/>
              </a:rPr>
              <a:t>2.1</a:t>
            </a:r>
            <a:r>
              <a:rPr lang="zh-CN" altLang="en-US" sz="3600" dirty="0">
                <a:latin typeface="宋体" panose="02010600030101010101" pitchFamily="2" charset="-122"/>
                <a:cs typeface="+mn-ea"/>
                <a:sym typeface="+mn-lt"/>
              </a:rPr>
              <a:t>转化方法</a:t>
            </a:r>
            <a:endParaRPr lang="zh-CN" altLang="en-US" sz="3600" dirty="0">
              <a:latin typeface="宋体" panose="02010600030101010101" pitchFamily="2" charset="-122"/>
              <a:cs typeface="+mn-ea"/>
              <a:sym typeface="+mn-lt"/>
            </a:endParaRPr>
          </a:p>
        </p:txBody>
      </p:sp>
      <p:sp>
        <p:nvSpPr>
          <p:cNvPr id="7" name="内容占位符 3"/>
          <p:cNvSpPr txBox="1"/>
          <p:nvPr/>
        </p:nvSpPr>
        <p:spPr>
          <a:xfrm>
            <a:off x="430306" y="1153500"/>
            <a:ext cx="11331388" cy="49582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Wingdings" panose="05000000000000000000" pitchFamily="2" charset="2"/>
              <a:buChar char="u"/>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spcBef>
                <a:spcPts val="600"/>
              </a:spcBef>
              <a:buNone/>
              <a:defRPr/>
            </a:pPr>
            <a:r>
              <a:rPr lang="en-US" altLang="zh-CN" dirty="0">
                <a:latin typeface="Calibri" panose="020F0502020204030204"/>
              </a:rPr>
              <a:t>	</a:t>
            </a:r>
            <a:r>
              <a:rPr lang="zh-CN" altLang="en-US" dirty="0"/>
              <a:t>  </a:t>
            </a:r>
            <a:endParaRPr lang="en-US" altLang="zh-CN" dirty="0"/>
          </a:p>
          <a:p>
            <a:pPr marL="0" lvl="0" indent="0">
              <a:lnSpc>
                <a:spcPct val="110000"/>
              </a:lnSpc>
              <a:spcBef>
                <a:spcPts val="600"/>
              </a:spcBef>
              <a:buNone/>
              <a:defRPr/>
            </a:pPr>
            <a:r>
              <a:rPr lang="en-US" altLang="zh-CN" dirty="0"/>
              <a:t>	</a:t>
            </a:r>
            <a:r>
              <a:rPr lang="zh-CN" altLang="en-US" dirty="0"/>
              <a:t>转化法一个非常关键的步骤就是为上述的“输入</a:t>
            </a:r>
            <a:r>
              <a:rPr lang="en-US" altLang="zh-CN" dirty="0"/>
              <a:t>-</a:t>
            </a:r>
            <a:r>
              <a:rPr lang="zh-CN" altLang="en-US" dirty="0"/>
              <a:t>输出”对数据添加任务描述信息，用于指导模型去理解任务目标以及相关信息。</a:t>
            </a:r>
            <a:endParaRPr lang="en-US" altLang="zh-CN" dirty="0"/>
          </a:p>
          <a:p>
            <a:pPr marL="0" lvl="0" indent="0">
              <a:lnSpc>
                <a:spcPct val="110000"/>
              </a:lnSpc>
              <a:spcBef>
                <a:spcPts val="600"/>
              </a:spcBef>
              <a:buNone/>
              <a:defRPr/>
            </a:pPr>
            <a:r>
              <a:rPr lang="en-US" altLang="zh-CN" dirty="0">
                <a:latin typeface="Calibri" panose="020F0502020204030204"/>
              </a:rPr>
              <a:t>  	 </a:t>
            </a:r>
            <a:r>
              <a:rPr lang="zh-CN" altLang="en-US" dirty="0">
                <a:latin typeface="Calibri" panose="020F0502020204030204"/>
              </a:rPr>
              <a:t>此外，为了进一步丰富训练实例，还可以设计特定的任务描述来翻转现有实例的输入</a:t>
            </a:r>
            <a:r>
              <a:rPr lang="en-US" altLang="zh-CN" dirty="0">
                <a:latin typeface="Calibri" panose="020F0502020204030204"/>
              </a:rPr>
              <a:t>-</a:t>
            </a:r>
            <a:r>
              <a:rPr lang="zh-CN" altLang="en-US" dirty="0">
                <a:latin typeface="Calibri" panose="020F0502020204030204"/>
              </a:rPr>
              <a:t>输出对，从而得到新的任务数据用于指令微调。例如，给定一个问题</a:t>
            </a:r>
            <a:r>
              <a:rPr lang="en-US" altLang="zh-CN" dirty="0">
                <a:latin typeface="Calibri" panose="020F0502020204030204"/>
              </a:rPr>
              <a:t>-</a:t>
            </a:r>
            <a:r>
              <a:rPr lang="zh-CN" altLang="en-US" dirty="0">
                <a:latin typeface="Calibri" panose="020F0502020204030204"/>
              </a:rPr>
              <a:t>答案对，传统的训练方式是基于问题预测答案；同时也可以基于答案生成问题，以此方式来创建一个新的“问题生成”实例，比如可以使用任务描述“请基于以下答案生成一个问题”。</a:t>
            </a:r>
            <a:endParaRPr lang="zh-CN" altLang="en-US" dirty="0">
              <a:latin typeface="Calibri" panose="020F0502020204030204"/>
            </a:endParaRPr>
          </a:p>
          <a:p>
            <a:pPr marL="0" lvl="0" indent="0">
              <a:lnSpc>
                <a:spcPct val="110000"/>
              </a:lnSpc>
              <a:spcBef>
                <a:spcPts val="600"/>
              </a:spcBef>
              <a:buNone/>
              <a:defRPr/>
            </a:pPr>
            <a:endParaRPr kumimoji="0" lang="en-US" altLang="zh-CN" sz="3200" b="0" i="0" u="none" strike="noStrike" kern="1200" cap="none" spc="0" normalizeH="0" baseline="0" noProof="0" dirty="0">
              <a:ln>
                <a:noFill/>
              </a:ln>
              <a:effectLst/>
              <a:uLnTx/>
              <a:uFillTx/>
              <a:latin typeface="Calibri" panose="020F0502020204030204"/>
              <a:ea typeface="楷体" panose="02010609060101010101" pitchFamily="49" charset="-122"/>
              <a:cs typeface="+mn-cs"/>
            </a:endParaRPr>
          </a:p>
        </p:txBody>
      </p:sp>
    </p:spTree>
  </p:cSld>
  <p:clrMapOvr>
    <a:masterClrMapping/>
  </p:clrMapOvr>
</p:sld>
</file>

<file path=ppt/tags/tag4.xml><?xml version="1.0" encoding="utf-8"?>
<p:tagLst xmlns:p="http://schemas.openxmlformats.org/presentationml/2006/main">
  <p:tag name="COMMONDATA" val="eyJoZGlkIjoiYWM1MzRiNTI5N2IxNzBjZmNmMzE2Mjc3N2Q0ZTBhMjIifQ=="/>
</p:tagLst>
</file>

<file path=ppt/theme/theme1.xml><?xml version="1.0" encoding="utf-8"?>
<a:theme xmlns:a="http://schemas.openxmlformats.org/drawingml/2006/main" name="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D96FA9EA6E2444390D4847C9798FE11" ma:contentTypeVersion="0" ma:contentTypeDescription="Create a new document." ma:contentTypeScope="" ma:versionID="d62c4527405f1152acbc4746f6841555">
  <xsd:schema xmlns:xsd="http://www.w3.org/2001/XMLSchema" xmlns:xs="http://www.w3.org/2001/XMLSchema" xmlns:p="http://schemas.microsoft.com/office/2006/metadata/properties" targetNamespace="http://schemas.microsoft.com/office/2006/metadata/properties" ma:root="true" ma:fieldsID="b5f4faac6aa07bc6439c1e032dc5451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1EB89C-63F8-4F7D-9CEE-E43E95AA96BB}">
  <ds:schemaRefs/>
</ds:datastoreItem>
</file>

<file path=customXml/itemProps2.xml><?xml version="1.0" encoding="utf-8"?>
<ds:datastoreItem xmlns:ds="http://schemas.openxmlformats.org/officeDocument/2006/customXml" ds:itemID="{8F426738-9B4C-4B6C-9F42-6089929A9A07}">
  <ds:schemaRefs/>
</ds:datastoreItem>
</file>

<file path=customXml/itemProps3.xml><?xml version="1.0" encoding="utf-8"?>
<ds:datastoreItem xmlns:ds="http://schemas.openxmlformats.org/officeDocument/2006/customXml" ds:itemID="{C15D2517-33E3-4E18-8DFB-9F45442B2978}">
  <ds:schemaRefs/>
</ds:datastoreItem>
</file>

<file path=docProps/app.xml><?xml version="1.0" encoding="utf-8"?>
<Properties xmlns="http://schemas.openxmlformats.org/officeDocument/2006/extended-properties" xmlns:vt="http://schemas.openxmlformats.org/officeDocument/2006/docPropsVTypes">
  <Template>njau</Template>
  <TotalTime>0</TotalTime>
  <Words>8464</Words>
  <Application>WPS 演示</Application>
  <PresentationFormat>宽屏</PresentationFormat>
  <Paragraphs>422</Paragraphs>
  <Slides>52</Slides>
  <Notes>47</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52</vt:i4>
      </vt:variant>
    </vt:vector>
  </HeadingPairs>
  <TitlesOfParts>
    <vt:vector size="70" baseType="lpstr">
      <vt:lpstr>Arial</vt:lpstr>
      <vt:lpstr>宋体</vt:lpstr>
      <vt:lpstr>Wingdings</vt:lpstr>
      <vt:lpstr>Times New Roman</vt:lpstr>
      <vt:lpstr>等线</vt:lpstr>
      <vt:lpstr>楷体</vt:lpstr>
      <vt:lpstr>Source Han Sans SC</vt:lpstr>
      <vt:lpstr>Segoe Print</vt:lpstr>
      <vt:lpstr>Arial Black</vt:lpstr>
      <vt:lpstr>Impact</vt:lpstr>
      <vt:lpstr>微软雅黑</vt:lpstr>
      <vt:lpstr>Calibri</vt:lpstr>
      <vt:lpstr>Arial Unicode MS</vt:lpstr>
      <vt:lpstr>黑体</vt:lpstr>
      <vt:lpstr>njau</vt:lpstr>
      <vt:lpstr>1_NJAU</vt:lpstr>
      <vt:lpstr>2_NJAU</vt:lpstr>
      <vt:lpstr>主题2</vt:lpstr>
      <vt:lpstr>指令微调与对话模型构建</vt:lpstr>
      <vt:lpstr>PowerPoint 演示文稿</vt:lpstr>
      <vt:lpstr>指令数据</vt:lpstr>
      <vt:lpstr>指令数据</vt:lpstr>
      <vt:lpstr>指令数据</vt:lpstr>
      <vt:lpstr>PowerPoint 演示文稿</vt:lpstr>
      <vt:lpstr>2.1转化方法</vt:lpstr>
      <vt:lpstr>2.1转化方法</vt:lpstr>
      <vt:lpstr>2.1转化方法</vt:lpstr>
      <vt:lpstr>2.2蒸馏方法</vt:lpstr>
      <vt:lpstr>2.2蒸馏方法</vt:lpstr>
      <vt:lpstr>2.2蒸馏方法 — LLM2LLM</vt:lpstr>
      <vt:lpstr>2.3合成方法</vt:lpstr>
      <vt:lpstr>2.3合成方法—Self-instruct</vt:lpstr>
      <vt:lpstr>2.3合成方法—Self-instruct示例</vt:lpstr>
      <vt:lpstr>2.3合成方法—Self-instruct示例</vt:lpstr>
      <vt:lpstr>2.3合成方法—Evol-instruct</vt:lpstr>
      <vt:lpstr>2.3合成方法—Evol-instruct</vt:lpstr>
      <vt:lpstr>2.3合成方法—Evol-instruct示例</vt:lpstr>
      <vt:lpstr>PowerPoint 演示文稿</vt:lpstr>
      <vt:lpstr>ReferGPT简介</vt:lpstr>
      <vt:lpstr>ReferGPT框架</vt:lpstr>
      <vt:lpstr>ReferGPT项目使用</vt:lpstr>
      <vt:lpstr>ReferGPT项目使用</vt:lpstr>
      <vt:lpstr>PowerPoint 演示文稿</vt:lpstr>
      <vt:lpstr>LLaMA-Factory项目介绍</vt:lpstr>
      <vt:lpstr>LLaMA-Factory项目介绍</vt:lpstr>
      <vt:lpstr>LLaMA-Factory项目介绍</vt:lpstr>
      <vt:lpstr>LLaMA-Factory项目介绍</vt:lpstr>
      <vt:lpstr>LLaMA-Factory项目介绍</vt:lpstr>
      <vt:lpstr>LLaMA-Factory项目安装及使用</vt:lpstr>
      <vt:lpstr>LLaMA-Factory项目安装及使用</vt:lpstr>
      <vt:lpstr>LLaMA-Factory项目安装及使用</vt:lpstr>
      <vt:lpstr>LLaMA-Factory项目安装及使用</vt:lpstr>
      <vt:lpstr>LLaMA-Factory项目安装及使用</vt:lpstr>
      <vt:lpstr>LLaMA-Factory项目安装及使用</vt:lpstr>
      <vt:lpstr>LLaMA-Factory项目安装及使用</vt:lpstr>
      <vt:lpstr>LLaMA-Factory项目安装及使用</vt:lpstr>
      <vt:lpstr>古籍翻译指令数据集微调实战</vt:lpstr>
      <vt:lpstr>古籍翻译指令数据集微调实战</vt:lpstr>
      <vt:lpstr>古籍翻译指令数据集微调实战</vt:lpstr>
      <vt:lpstr>古籍翻译指令数据集微调实战</vt:lpstr>
      <vt:lpstr>古籍翻译指令数据集微调实战</vt:lpstr>
      <vt:lpstr>古籍翻译指令数据集微调实战</vt:lpstr>
      <vt:lpstr>古籍翻译指令数据集微调实战</vt:lpstr>
      <vt:lpstr>PowerPoint 演示文稿</vt:lpstr>
      <vt:lpstr>古籍实体识别数据集微调实战</vt:lpstr>
      <vt:lpstr>PowerPoint 演示文稿</vt:lpstr>
      <vt:lpstr>基于混合数据集微调古籍对话大模型</vt:lpstr>
      <vt:lpstr>PowerPoint 演示文稿</vt:lpstr>
      <vt:lpstr>全参数微调与多轮对话实现</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冯钰童</dc:creator>
  <cp:lastModifiedBy>朱丹浩</cp:lastModifiedBy>
  <cp:revision>421</cp:revision>
  <dcterms:created xsi:type="dcterms:W3CDTF">2022-11-13T02:46:00Z</dcterms:created>
  <dcterms:modified xsi:type="dcterms:W3CDTF">2024-11-29T12:53:47Z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0x0101003D96FA9EA6E2444390D4847C9798FE11</vt:lpwstr>
  </property>
  <property fmtid="{D5CDD505-2E9C-101B-9397-08002B2CF9AE}" pid="3" name="ICV">
    <vt:lpwstr>89CC146CA41343B3B4706529CC3E7C89_13</vt:lpwstr>
  </property>
  <property fmtid="{D5CDD505-2E9C-101B-9397-08002B2CF9AE}" pid="4" name="KSOProductBuildVer">
    <vt:lpwstr>2052-12.1.0.19302</vt:lpwstr>
  </property>
</Properties>
</file>